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Nga Tran" initials="NT" lastIdx="1" clrIdx="1">
    <p:extLst>
      <p:ext uri="{19B8F6BF-5375-455C-9EA6-DF929625EA0E}">
        <p15:presenceInfo xmlns:p15="http://schemas.microsoft.com/office/powerpoint/2012/main" userId="S::uqntran3@uq.edu.au::bee06385-a4ea-4bb6-b224-d04da41100f7" providerId="AD"/>
      </p:ext>
    </p:extLst>
  </p:cmAuthor>
  <p:cmAuthor id="3" name="Don Loch" initials="DL" lastIdx="2" clrIdx="2">
    <p:extLst>
      <p:ext uri="{19B8F6BF-5375-455C-9EA6-DF929625EA0E}">
        <p15:presenceInfo xmlns:p15="http://schemas.microsoft.com/office/powerpoint/2012/main" userId="17f5a0773feb2e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D5D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2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9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16A13-813E-499B-8098-C23B1686761E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A1DC3-CCBE-46B2-BC25-2ED0F0A56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10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Layouts/_rels/slideLayout3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17.png"/><Relationship Id="rId10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openxmlformats.org/officeDocument/2006/relationships/image" Target="../media/image19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412" t="80198" b="-1"/>
          <a:stretch/>
        </p:blipFill>
        <p:spPr bwMode="ltGray"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270" r="70475" b="-1"/>
          <a:stretch/>
        </p:blipFill>
        <p:spPr bwMode="ltGray"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255" y="208800"/>
            <a:ext cx="1389862" cy="4572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464" y="226800"/>
            <a:ext cx="1730673" cy="4631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524" y="232587"/>
            <a:ext cx="1219372" cy="45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8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241417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4634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223148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3429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76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3489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340768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01639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/>
        </p:nvSpPr>
        <p:spPr bwMode="invGray">
          <a:xfrm>
            <a:off x="1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710" y="208800"/>
            <a:ext cx="1389862" cy="4572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19" y="226800"/>
            <a:ext cx="1730673" cy="4631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524" y="232587"/>
            <a:ext cx="1219372" cy="45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6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2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fld id="{414BBDD5-487D-4675-8021-063A21B8DE93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8088525" y="-872968"/>
            <a:ext cx="4103474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4" name="Rectangle 13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00226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fld id="{414BBDD5-487D-4675-8021-063A21B8DE93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26" name="Rectangle 25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7" name="Rectangle 26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3328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fld id="{414BBDD5-487D-4675-8021-063A21B8DE93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26" name="Rectangle 25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7" name="Rectangle 26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93465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2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87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4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2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26" name="Rectangle 25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7" name="Rectangle 26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7577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7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18" name="Rectangle 17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9" name="Rectangle 18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415787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7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18" name="Rectangle 17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9" name="Rectangle 18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9319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3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/>
        </p:nvSpPr>
        <p:spPr>
          <a:xfrm>
            <a:off x="1" y="-1586050"/>
            <a:ext cx="12191999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numCol="2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Fill pictures to use in your PowerPoint presentation can be found on the intranet.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b="1" u="sng" dirty="0">
                <a:solidFill>
                  <a:schemeClr val="bg1"/>
                </a:solidFill>
              </a:rPr>
              <a:t>Note:</a:t>
            </a:r>
            <a:r>
              <a:rPr lang="en-US" sz="1400" b="1" u="sng" baseline="0" dirty="0">
                <a:solidFill>
                  <a:schemeClr val="bg1"/>
                </a:solidFill>
              </a:rPr>
              <a:t> </a:t>
            </a:r>
            <a:r>
              <a:rPr lang="en-US" sz="1400" baseline="0" dirty="0">
                <a:solidFill>
                  <a:schemeClr val="bg1"/>
                </a:solidFill>
              </a:rPr>
              <a:t>If you are using a Hi-Res image (large file size) it will make your PowerPoint presentation file larger and may impede it from being sent through email. 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/>
        </p:nvSpPr>
        <p:spPr bwMode="invGray">
          <a:xfrm>
            <a:off x="0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2155"/>
          <a:stretch/>
        </p:blipFill>
        <p:spPr>
          <a:xfrm>
            <a:off x="697760" y="227797"/>
            <a:ext cx="1768993" cy="4632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377" y="207966"/>
            <a:ext cx="1380194" cy="4499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8" y="227797"/>
            <a:ext cx="1215665" cy="4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85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7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18" name="Rectangle 17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9" name="Rectangle 18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38358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9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4103475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20" name="Rectangle 19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1" name="Rectangle 20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405500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2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4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79351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01327" y="195739"/>
            <a:ext cx="10819745" cy="492774"/>
            <a:chOff x="701327" y="195739"/>
            <a:chExt cx="10819745" cy="49277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4A50E81-A697-4D2A-9C73-3BBE321DFC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2155"/>
            <a:stretch/>
          </p:blipFill>
          <p:spPr>
            <a:xfrm>
              <a:off x="701327" y="223737"/>
              <a:ext cx="1754727" cy="45947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661" y="218436"/>
              <a:ext cx="1253098" cy="47007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7255" y="195739"/>
              <a:ext cx="1473817" cy="4813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140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97237" y="33814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@QAAFI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1097237" y="365350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95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/>
              <a:t>facebook.com/</a:t>
            </a:r>
            <a:r>
              <a:rPr lang="en-AU" dirty="0" err="1"/>
              <a:t>QAAFIatUQ</a:t>
            </a:r>
            <a:endParaRPr lang="en-AU" dirty="0"/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97237" y="39435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linkedin.com/company/QAAFI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255" y="208800"/>
            <a:ext cx="1389862" cy="45726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64" y="226800"/>
            <a:ext cx="1730673" cy="4631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524" y="232587"/>
            <a:ext cx="1219372" cy="4572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1563576-C121-4C10-916B-18D2026FC3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317" y="3672202"/>
            <a:ext cx="190800" cy="1908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BCD5120-F460-4C2E-AEB4-E7228CB432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583" y="3943576"/>
            <a:ext cx="292269" cy="216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505B62E-D65E-4274-BD09-A77E7CF6DE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308" y="3381421"/>
            <a:ext cx="190800" cy="1908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969301" y="6204335"/>
            <a:ext cx="6515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The Queensland Alliance for Agriculture and Food Innovation (QAAFI) is a research institute of The University of Queensland (UQ), supported by the Queensland Government.</a:t>
            </a:r>
            <a:endParaRPr lang="en-AU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6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2100" y="337823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@QAAFI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2100" y="3650315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95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/>
              <a:t>facebook.com/</a:t>
            </a:r>
            <a:r>
              <a:rPr lang="en-AU" dirty="0" err="1"/>
              <a:t>QAAFIatUQ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255" y="208800"/>
            <a:ext cx="1389862" cy="4572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64" y="226800"/>
            <a:ext cx="1730673" cy="4631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118" y="232587"/>
            <a:ext cx="1219372" cy="4572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CF7F0D6-23C1-4AA7-BBC7-F9BBC7DDD2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3437" y="3882307"/>
            <a:ext cx="292269" cy="216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8695652-20AD-42C5-BC13-ED4C9778B2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9606" y="3378233"/>
            <a:ext cx="190800" cy="1908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86B0787-6904-44E5-BC3D-8C90F6E036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4171" y="3641198"/>
            <a:ext cx="190800" cy="190800"/>
          </a:xfrm>
          <a:prstGeom prst="rect">
            <a:avLst/>
          </a:prstGeom>
        </p:spPr>
      </p:pic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02099" y="390370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95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linkedin.com/company/QAAFI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4801" y="1082188"/>
            <a:ext cx="5146660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 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536258" y="6168748"/>
            <a:ext cx="4305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4177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153962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4">
    <p:bg>
      <p:bgPr>
        <a:blipFill dpi="0" rotWithShape="1">
          <a:blip r:embed="rId2">
            <a:lum/>
          </a:blip>
          <a:srcRect/>
          <a:stretch>
            <a:fillRect l="-87000" r="-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/>
        </p:nvSpPr>
        <p:spPr>
          <a:xfrm>
            <a:off x="1" y="-1586050"/>
            <a:ext cx="12191999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numCol="2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Fill pictures to use in your PowerPoint presentation can be found on the intranet.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b="1" u="sng" dirty="0">
                <a:solidFill>
                  <a:schemeClr val="bg1"/>
                </a:solidFill>
              </a:rPr>
              <a:t>Note:</a:t>
            </a:r>
            <a:r>
              <a:rPr lang="en-US" sz="1400" b="1" u="sng" baseline="0" dirty="0">
                <a:solidFill>
                  <a:schemeClr val="bg1"/>
                </a:solidFill>
              </a:rPr>
              <a:t> </a:t>
            </a:r>
            <a:r>
              <a:rPr lang="en-US" sz="1400" baseline="0" dirty="0">
                <a:solidFill>
                  <a:schemeClr val="bg1"/>
                </a:solidFill>
              </a:rPr>
              <a:t>If you are using a Hi-Res image (large file size) it will make your PowerPoint presentation file larger and may impede it from being sent through email. 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/>
        </p:nvSpPr>
        <p:spPr bwMode="invGray">
          <a:xfrm>
            <a:off x="0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2155"/>
          <a:stretch/>
        </p:blipFill>
        <p:spPr>
          <a:xfrm>
            <a:off x="697760" y="227797"/>
            <a:ext cx="1768993" cy="4632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377" y="207966"/>
            <a:ext cx="1380194" cy="4499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8" y="227797"/>
            <a:ext cx="1215665" cy="4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79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BDD5-487D-4675-8021-063A21B8DE93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26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8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2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8088525" y="-872968"/>
            <a:ext cx="6574480" cy="7735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AU" dirty="0"/>
              <a:t>Main colours used in this template:</a:t>
            </a:r>
            <a:br>
              <a:rPr lang="en-AU" dirty="0"/>
            </a:br>
            <a:endParaRPr lang="en-AU" dirty="0"/>
          </a:p>
          <a:p>
            <a:r>
              <a:rPr lang="en-AU" dirty="0"/>
              <a:t>Additional colours available for use:</a:t>
            </a:r>
          </a:p>
          <a:p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5884023" y="-732652"/>
            <a:ext cx="216019" cy="216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4" name="Rectangle 13"/>
          <p:cNvSpPr/>
          <p:nvPr/>
        </p:nvSpPr>
        <p:spPr>
          <a:xfrm>
            <a:off x="11514665" y="-882773"/>
            <a:ext cx="216019" cy="2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5" name="Rectangle 14"/>
          <p:cNvSpPr/>
          <p:nvPr/>
        </p:nvSpPr>
        <p:spPr>
          <a:xfrm>
            <a:off x="10267287" y="-869161"/>
            <a:ext cx="216019" cy="21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70BA0E-BFB4-44DC-872F-D70802D8529D}"/>
              </a:ext>
            </a:extLst>
          </p:cNvPr>
          <p:cNvSpPr/>
          <p:nvPr/>
        </p:nvSpPr>
        <p:spPr>
          <a:xfrm>
            <a:off x="10272487" y="-470040"/>
            <a:ext cx="216019" cy="216019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C74938-E0C5-4560-B745-EC5DCD206B11}"/>
              </a:ext>
            </a:extLst>
          </p:cNvPr>
          <p:cNvSpPr/>
          <p:nvPr/>
        </p:nvSpPr>
        <p:spPr>
          <a:xfrm>
            <a:off x="11215921" y="-874855"/>
            <a:ext cx="216019" cy="216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CBE92E-5CB9-4532-8C99-C47467B11C3B}"/>
              </a:ext>
            </a:extLst>
          </p:cNvPr>
          <p:cNvSpPr/>
          <p:nvPr/>
        </p:nvSpPr>
        <p:spPr>
          <a:xfrm>
            <a:off x="10595220" y="-872968"/>
            <a:ext cx="216019" cy="21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17E828-7804-48E7-9A39-435110367FCC}"/>
              </a:ext>
            </a:extLst>
          </p:cNvPr>
          <p:cNvSpPr/>
          <p:nvPr/>
        </p:nvSpPr>
        <p:spPr>
          <a:xfrm>
            <a:off x="10923151" y="-872968"/>
            <a:ext cx="216019" cy="219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1A97F6-AE2F-4322-9C0E-D3B200A0B752}"/>
              </a:ext>
            </a:extLst>
          </p:cNvPr>
          <p:cNvSpPr/>
          <p:nvPr/>
        </p:nvSpPr>
        <p:spPr>
          <a:xfrm>
            <a:off x="10595220" y="-460234"/>
            <a:ext cx="216019" cy="216019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5EFE97-9462-4F2D-A34C-7D17437FEC23}"/>
              </a:ext>
            </a:extLst>
          </p:cNvPr>
          <p:cNvSpPr/>
          <p:nvPr/>
        </p:nvSpPr>
        <p:spPr>
          <a:xfrm>
            <a:off x="10925574" y="-460233"/>
            <a:ext cx="216019" cy="216019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B83640-4F77-44B5-ADD7-B7EDF2AEB256}"/>
              </a:ext>
            </a:extLst>
          </p:cNvPr>
          <p:cNvSpPr/>
          <p:nvPr/>
        </p:nvSpPr>
        <p:spPr>
          <a:xfrm>
            <a:off x="11215920" y="-460234"/>
            <a:ext cx="216019" cy="216019"/>
          </a:xfrm>
          <a:prstGeom prst="rect">
            <a:avLst/>
          </a:prstGeom>
          <a:solidFill>
            <a:srgbClr val="C8A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96EF5D-9D83-4188-AA57-24F9EC633F19}"/>
              </a:ext>
            </a:extLst>
          </p:cNvPr>
          <p:cNvSpPr/>
          <p:nvPr/>
        </p:nvSpPr>
        <p:spPr>
          <a:xfrm>
            <a:off x="11506267" y="-470040"/>
            <a:ext cx="216019" cy="216019"/>
          </a:xfrm>
          <a:prstGeom prst="rect">
            <a:avLst/>
          </a:prstGeom>
          <a:solidFill>
            <a:srgbClr val="FB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422077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/>
        </p:nvSpPr>
        <p:spPr bwMode="invGray">
          <a:xfrm>
            <a:off x="-336" y="-1970"/>
            <a:ext cx="12192000" cy="63197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/>
        </p:nvSpPr>
        <p:spPr bwMode="invGray"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/>
        </p:nvSpPr>
        <p:spPr bwMode="invGray"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29004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304841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/>
          <a:lstStyle/>
          <a:p>
            <a:fld id="{514EBFC5-0BFE-466A-8AC3-64929AEF124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71" y="156281"/>
            <a:ext cx="850257" cy="318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06" y="120404"/>
            <a:ext cx="975500" cy="32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150164"/>
            <a:ext cx="1214703" cy="3250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5327" y="6535715"/>
            <a:ext cx="10044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Queensland Alliance for Agriculture and Food Innovation (QAAFI) is a research institute of The University of Queensland (UQ), supported by the Queensland Government.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354890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4" y="151134"/>
            <a:ext cx="3360109" cy="28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fld id="{414BBDD5-487D-4675-8021-063A21B8DE93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CA4A0C-C5B9-45ED-9D64-B274EE980802}"/>
              </a:ext>
            </a:extLst>
          </p:cNvPr>
          <p:cNvSpPr txBox="1"/>
          <p:nvPr/>
        </p:nvSpPr>
        <p:spPr>
          <a:xfrm>
            <a:off x="10056440" y="6518190"/>
            <a:ext cx="1080120" cy="241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800" dirty="0"/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107751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1" r:id="rId4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6" orient="horz" pos="3974">
          <p15:clr>
            <a:srgbClr val="F26B43"/>
          </p15:clr>
        </p15:guide>
        <p15:guide id="7" orient="horz" pos="663">
          <p15:clr>
            <a:srgbClr val="F26B43"/>
          </p15:clr>
        </p15:guide>
        <p15:guide id="9" pos="3961">
          <p15:clr>
            <a:srgbClr val="F26B43"/>
          </p15:clr>
        </p15:guide>
        <p15:guide id="10" pos="3719">
          <p15:clr>
            <a:srgbClr val="F26B43"/>
          </p15:clr>
        </p15:guide>
        <p15:guide id="11" orient="horz" pos="4110">
          <p15:clr>
            <a:srgbClr val="F26B43"/>
          </p15:clr>
        </p15:guide>
        <p15:guide id="13" pos="7242">
          <p15:clr>
            <a:srgbClr val="F26B43"/>
          </p15:clr>
        </p15:guide>
        <p15:guide id="14" orient="horz" pos="981">
          <p15:clr>
            <a:srgbClr val="F26B43"/>
          </p15:clr>
        </p15:guide>
        <p15:guide id="15" pos="2772">
          <p15:clr>
            <a:srgbClr val="F26B43"/>
          </p15:clr>
        </p15:guide>
        <p15:guide id="16" pos="2570">
          <p15:clr>
            <a:srgbClr val="F26B43"/>
          </p15:clr>
        </p15:guide>
        <p15:guide id="17" pos="5110">
          <p15:clr>
            <a:srgbClr val="F26B43"/>
          </p15:clr>
        </p15:guide>
        <p15:guide id="18" pos="4908">
          <p15:clr>
            <a:srgbClr val="F26B43"/>
          </p15:clr>
        </p15:guide>
        <p15:guide id="19" orient="horz" pos="1071">
          <p15:clr>
            <a:srgbClr val="F26B43"/>
          </p15:clr>
        </p15:guide>
        <p15:guide id="21" orient="horz" pos="414">
          <p15:clr>
            <a:srgbClr val="F26B43"/>
          </p15:clr>
        </p15:guide>
        <p15:guide id="23" orient="horz" pos="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" name="Group 1105">
            <a:extLst>
              <a:ext uri="{FF2B5EF4-FFF2-40B4-BE49-F238E27FC236}">
                <a16:creationId xmlns:a16="http://schemas.microsoft.com/office/drawing/2014/main" id="{99713503-2879-445F-A0F0-B5CB583857D8}"/>
              </a:ext>
            </a:extLst>
          </p:cNvPr>
          <p:cNvGrpSpPr/>
          <p:nvPr/>
        </p:nvGrpSpPr>
        <p:grpSpPr>
          <a:xfrm>
            <a:off x="464809" y="1642188"/>
            <a:ext cx="9083480" cy="1362269"/>
            <a:chOff x="258446" y="320046"/>
            <a:chExt cx="9083480" cy="1807334"/>
          </a:xfrm>
        </p:grpSpPr>
        <p:grpSp>
          <p:nvGrpSpPr>
            <p:cNvPr id="1098" name="Group 1097">
              <a:extLst>
                <a:ext uri="{FF2B5EF4-FFF2-40B4-BE49-F238E27FC236}">
                  <a16:creationId xmlns:a16="http://schemas.microsoft.com/office/drawing/2014/main" id="{16B818D0-A63F-4FDD-A3DA-D607938327DA}"/>
                </a:ext>
              </a:extLst>
            </p:cNvPr>
            <p:cNvGrpSpPr/>
            <p:nvPr/>
          </p:nvGrpSpPr>
          <p:grpSpPr>
            <a:xfrm>
              <a:off x="258446" y="320046"/>
              <a:ext cx="9083480" cy="1807334"/>
              <a:chOff x="258446" y="754701"/>
              <a:chExt cx="6200774" cy="592139"/>
            </a:xfrm>
          </p:grpSpPr>
          <p:grpSp>
            <p:nvGrpSpPr>
              <p:cNvPr id="1097" name="Group 1096">
                <a:extLst>
                  <a:ext uri="{FF2B5EF4-FFF2-40B4-BE49-F238E27FC236}">
                    <a16:creationId xmlns:a16="http://schemas.microsoft.com/office/drawing/2014/main" id="{EC27D3F4-C735-4628-B518-74B08AE32061}"/>
                  </a:ext>
                </a:extLst>
              </p:cNvPr>
              <p:cNvGrpSpPr/>
              <p:nvPr/>
            </p:nvGrpSpPr>
            <p:grpSpPr>
              <a:xfrm>
                <a:off x="258446" y="754701"/>
                <a:ext cx="6200774" cy="592139"/>
                <a:chOff x="258446" y="754701"/>
                <a:chExt cx="6200774" cy="592139"/>
              </a:xfrm>
            </p:grpSpPr>
            <p:grpSp>
              <p:nvGrpSpPr>
                <p:cNvPr id="3" name="Group 4">
                  <a:extLst>
                    <a:ext uri="{FF2B5EF4-FFF2-40B4-BE49-F238E27FC236}">
                      <a16:creationId xmlns:a16="http://schemas.microsoft.com/office/drawing/2014/main" id="{DF474061-B331-4E15-BD02-176AA47B28E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58446" y="754701"/>
                  <a:ext cx="6200774" cy="592139"/>
                  <a:chOff x="447" y="893"/>
                  <a:chExt cx="3906" cy="373"/>
                </a:xfrm>
              </p:grpSpPr>
              <p:sp>
                <p:nvSpPr>
                  <p:cNvPr id="6" name="Rectangle 6">
                    <a:extLst>
                      <a:ext uri="{FF2B5EF4-FFF2-40B4-BE49-F238E27FC236}">
                        <a16:creationId xmlns:a16="http://schemas.microsoft.com/office/drawing/2014/main" id="{7C0CAD0B-B7AA-4B28-B69E-3A7AFFFED2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1" y="960"/>
                    <a:ext cx="3587" cy="9"/>
                  </a:xfrm>
                  <a:prstGeom prst="rect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" name="Freeform 7">
                    <a:extLst>
                      <a:ext uri="{FF2B5EF4-FFF2-40B4-BE49-F238E27FC236}">
                        <a16:creationId xmlns:a16="http://schemas.microsoft.com/office/drawing/2014/main" id="{EACD3B55-D563-4E93-89A4-F86D4C4188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1" y="941"/>
                    <a:ext cx="274" cy="44"/>
                  </a:xfrm>
                  <a:custGeom>
                    <a:avLst/>
                    <a:gdLst>
                      <a:gd name="T0" fmla="*/ 0 w 2240"/>
                      <a:gd name="T1" fmla="*/ 40 h 280"/>
                      <a:gd name="T2" fmla="*/ 40 w 2240"/>
                      <a:gd name="T3" fmla="*/ 0 h 280"/>
                      <a:gd name="T4" fmla="*/ 2080 w 2240"/>
                      <a:gd name="T5" fmla="*/ 0 h 280"/>
                      <a:gd name="T6" fmla="*/ 2240 w 2240"/>
                      <a:gd name="T7" fmla="*/ 140 h 280"/>
                      <a:gd name="T8" fmla="*/ 2080 w 2240"/>
                      <a:gd name="T9" fmla="*/ 280 h 280"/>
                      <a:gd name="T10" fmla="*/ 40 w 2240"/>
                      <a:gd name="T11" fmla="*/ 280 h 280"/>
                      <a:gd name="T12" fmla="*/ 0 w 2240"/>
                      <a:gd name="T13" fmla="*/ 240 h 280"/>
                      <a:gd name="T14" fmla="*/ 0 w 22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2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080" y="0"/>
                        </a:lnTo>
                        <a:lnTo>
                          <a:pt x="2240" y="140"/>
                        </a:lnTo>
                        <a:lnTo>
                          <a:pt x="20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5F5F5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" name="Freeform 8">
                    <a:extLst>
                      <a:ext uri="{FF2B5EF4-FFF2-40B4-BE49-F238E27FC236}">
                        <a16:creationId xmlns:a16="http://schemas.microsoft.com/office/drawing/2014/main" id="{E6763DD3-79B9-4883-8344-5BF3AD088C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1" y="941"/>
                    <a:ext cx="274" cy="44"/>
                  </a:xfrm>
                  <a:custGeom>
                    <a:avLst/>
                    <a:gdLst>
                      <a:gd name="T0" fmla="*/ 0 w 2240"/>
                      <a:gd name="T1" fmla="*/ 40 h 280"/>
                      <a:gd name="T2" fmla="*/ 40 w 2240"/>
                      <a:gd name="T3" fmla="*/ 0 h 280"/>
                      <a:gd name="T4" fmla="*/ 2080 w 2240"/>
                      <a:gd name="T5" fmla="*/ 0 h 280"/>
                      <a:gd name="T6" fmla="*/ 2240 w 2240"/>
                      <a:gd name="T7" fmla="*/ 140 h 280"/>
                      <a:gd name="T8" fmla="*/ 2080 w 2240"/>
                      <a:gd name="T9" fmla="*/ 280 h 280"/>
                      <a:gd name="T10" fmla="*/ 40 w 2240"/>
                      <a:gd name="T11" fmla="*/ 280 h 280"/>
                      <a:gd name="T12" fmla="*/ 0 w 2240"/>
                      <a:gd name="T13" fmla="*/ 240 h 280"/>
                      <a:gd name="T14" fmla="*/ 0 w 22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2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080" y="0"/>
                        </a:lnTo>
                        <a:lnTo>
                          <a:pt x="2240" y="140"/>
                        </a:lnTo>
                        <a:lnTo>
                          <a:pt x="20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5F5F5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" name="Freeform 9">
                    <a:extLst>
                      <a:ext uri="{FF2B5EF4-FFF2-40B4-BE49-F238E27FC236}">
                        <a16:creationId xmlns:a16="http://schemas.microsoft.com/office/drawing/2014/main" id="{724B4313-0637-4C5D-A264-5494F47A4A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2" y="943"/>
                    <a:ext cx="275" cy="43"/>
                  </a:xfrm>
                  <a:custGeom>
                    <a:avLst/>
                    <a:gdLst>
                      <a:gd name="T0" fmla="*/ 0 w 2240"/>
                      <a:gd name="T1" fmla="*/ 40 h 280"/>
                      <a:gd name="T2" fmla="*/ 40 w 2240"/>
                      <a:gd name="T3" fmla="*/ 0 h 280"/>
                      <a:gd name="T4" fmla="*/ 2080 w 2240"/>
                      <a:gd name="T5" fmla="*/ 0 h 280"/>
                      <a:gd name="T6" fmla="*/ 2240 w 2240"/>
                      <a:gd name="T7" fmla="*/ 140 h 280"/>
                      <a:gd name="T8" fmla="*/ 2080 w 2240"/>
                      <a:gd name="T9" fmla="*/ 280 h 280"/>
                      <a:gd name="T10" fmla="*/ 40 w 2240"/>
                      <a:gd name="T11" fmla="*/ 280 h 280"/>
                      <a:gd name="T12" fmla="*/ 0 w 2240"/>
                      <a:gd name="T13" fmla="*/ 240 h 280"/>
                      <a:gd name="T14" fmla="*/ 0 w 22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2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080" y="0"/>
                        </a:lnTo>
                        <a:lnTo>
                          <a:pt x="2240" y="140"/>
                        </a:lnTo>
                        <a:lnTo>
                          <a:pt x="20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CDCDCD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" name="Rectangle 10">
                    <a:extLst>
                      <a:ext uri="{FF2B5EF4-FFF2-40B4-BE49-F238E27FC236}">
                        <a16:creationId xmlns:a16="http://schemas.microsoft.com/office/drawing/2014/main" id="{DBAEA8B3-40F6-488E-A59C-215DB2CA68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825" y="943"/>
                    <a:ext cx="174" cy="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3ʹ UTR</a:t>
                    </a:r>
                  </a:p>
                </p:txBody>
              </p:sp>
              <p:sp>
                <p:nvSpPr>
                  <p:cNvPr id="11" name="Freeform 11">
                    <a:extLst>
                      <a:ext uri="{FF2B5EF4-FFF2-40B4-BE49-F238E27FC236}">
                        <a16:creationId xmlns:a16="http://schemas.microsoft.com/office/drawing/2014/main" id="{CFECE8F9-3282-42D5-A202-C9FEACA514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1" y="941"/>
                    <a:ext cx="368" cy="44"/>
                  </a:xfrm>
                  <a:custGeom>
                    <a:avLst/>
                    <a:gdLst>
                      <a:gd name="T0" fmla="*/ 0 w 3000"/>
                      <a:gd name="T1" fmla="*/ 40 h 280"/>
                      <a:gd name="T2" fmla="*/ 40 w 3000"/>
                      <a:gd name="T3" fmla="*/ 0 h 280"/>
                      <a:gd name="T4" fmla="*/ 2840 w 3000"/>
                      <a:gd name="T5" fmla="*/ 0 h 280"/>
                      <a:gd name="T6" fmla="*/ 3000 w 3000"/>
                      <a:gd name="T7" fmla="*/ 140 h 280"/>
                      <a:gd name="T8" fmla="*/ 2840 w 3000"/>
                      <a:gd name="T9" fmla="*/ 280 h 280"/>
                      <a:gd name="T10" fmla="*/ 40 w 3000"/>
                      <a:gd name="T11" fmla="*/ 280 h 280"/>
                      <a:gd name="T12" fmla="*/ 0 w 3000"/>
                      <a:gd name="T13" fmla="*/ 240 h 280"/>
                      <a:gd name="T14" fmla="*/ 0 w 300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840" y="0"/>
                        </a:lnTo>
                        <a:lnTo>
                          <a:pt x="3000" y="140"/>
                        </a:lnTo>
                        <a:lnTo>
                          <a:pt x="284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2" name="Freeform 12">
                    <a:extLst>
                      <a:ext uri="{FF2B5EF4-FFF2-40B4-BE49-F238E27FC236}">
                        <a16:creationId xmlns:a16="http://schemas.microsoft.com/office/drawing/2014/main" id="{7E9D961A-D7E4-4976-97DA-5E307CEA11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1" y="941"/>
                    <a:ext cx="368" cy="44"/>
                  </a:xfrm>
                  <a:custGeom>
                    <a:avLst/>
                    <a:gdLst>
                      <a:gd name="T0" fmla="*/ 0 w 3000"/>
                      <a:gd name="T1" fmla="*/ 40 h 280"/>
                      <a:gd name="T2" fmla="*/ 40 w 3000"/>
                      <a:gd name="T3" fmla="*/ 0 h 280"/>
                      <a:gd name="T4" fmla="*/ 2840 w 3000"/>
                      <a:gd name="T5" fmla="*/ 0 h 280"/>
                      <a:gd name="T6" fmla="*/ 3000 w 3000"/>
                      <a:gd name="T7" fmla="*/ 140 h 280"/>
                      <a:gd name="T8" fmla="*/ 2840 w 3000"/>
                      <a:gd name="T9" fmla="*/ 280 h 280"/>
                      <a:gd name="T10" fmla="*/ 40 w 3000"/>
                      <a:gd name="T11" fmla="*/ 280 h 280"/>
                      <a:gd name="T12" fmla="*/ 0 w 3000"/>
                      <a:gd name="T13" fmla="*/ 240 h 280"/>
                      <a:gd name="T14" fmla="*/ 0 w 300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840" y="0"/>
                        </a:lnTo>
                        <a:lnTo>
                          <a:pt x="3000" y="140"/>
                        </a:lnTo>
                        <a:lnTo>
                          <a:pt x="284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3" name="Freeform 13">
                    <a:extLst>
                      <a:ext uri="{FF2B5EF4-FFF2-40B4-BE49-F238E27FC236}">
                        <a16:creationId xmlns:a16="http://schemas.microsoft.com/office/drawing/2014/main" id="{39021B46-2E5D-4FB1-91B9-2C68DC3000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2" y="943"/>
                    <a:ext cx="368" cy="43"/>
                  </a:xfrm>
                  <a:custGeom>
                    <a:avLst/>
                    <a:gdLst>
                      <a:gd name="T0" fmla="*/ 0 w 3000"/>
                      <a:gd name="T1" fmla="*/ 40 h 280"/>
                      <a:gd name="T2" fmla="*/ 40 w 3000"/>
                      <a:gd name="T3" fmla="*/ 0 h 280"/>
                      <a:gd name="T4" fmla="*/ 2840 w 3000"/>
                      <a:gd name="T5" fmla="*/ 0 h 280"/>
                      <a:gd name="T6" fmla="*/ 3000 w 3000"/>
                      <a:gd name="T7" fmla="*/ 140 h 280"/>
                      <a:gd name="T8" fmla="*/ 2840 w 3000"/>
                      <a:gd name="T9" fmla="*/ 280 h 280"/>
                      <a:gd name="T10" fmla="*/ 40 w 3000"/>
                      <a:gd name="T11" fmla="*/ 280 h 280"/>
                      <a:gd name="T12" fmla="*/ 0 w 3000"/>
                      <a:gd name="T13" fmla="*/ 240 h 280"/>
                      <a:gd name="T14" fmla="*/ 0 w 300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840" y="0"/>
                        </a:lnTo>
                        <a:lnTo>
                          <a:pt x="3000" y="140"/>
                        </a:lnTo>
                        <a:lnTo>
                          <a:pt x="284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D5D5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4" name="Rectangle 14">
                    <a:extLst>
                      <a:ext uri="{FF2B5EF4-FFF2-40B4-BE49-F238E27FC236}">
                        <a16:creationId xmlns:a16="http://schemas.microsoft.com/office/drawing/2014/main" id="{DE8F2C19-518E-48E0-894E-48206F4E1B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62" y="941"/>
                    <a:ext cx="144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ORF4</a:t>
                    </a:r>
                  </a:p>
                </p:txBody>
              </p:sp>
              <p:sp>
                <p:nvSpPr>
                  <p:cNvPr id="15" name="Freeform 15">
                    <a:extLst>
                      <a:ext uri="{FF2B5EF4-FFF2-40B4-BE49-F238E27FC236}">
                        <a16:creationId xmlns:a16="http://schemas.microsoft.com/office/drawing/2014/main" id="{A7FD06F8-6F8B-4495-B62C-9D31D566E6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" y="941"/>
                    <a:ext cx="2425" cy="44"/>
                  </a:xfrm>
                  <a:custGeom>
                    <a:avLst/>
                    <a:gdLst>
                      <a:gd name="T0" fmla="*/ 0 w 19780"/>
                      <a:gd name="T1" fmla="*/ 40 h 280"/>
                      <a:gd name="T2" fmla="*/ 40 w 19780"/>
                      <a:gd name="T3" fmla="*/ 0 h 280"/>
                      <a:gd name="T4" fmla="*/ 19620 w 19780"/>
                      <a:gd name="T5" fmla="*/ 0 h 280"/>
                      <a:gd name="T6" fmla="*/ 19780 w 19780"/>
                      <a:gd name="T7" fmla="*/ 140 h 280"/>
                      <a:gd name="T8" fmla="*/ 19620 w 19780"/>
                      <a:gd name="T9" fmla="*/ 280 h 280"/>
                      <a:gd name="T10" fmla="*/ 40 w 19780"/>
                      <a:gd name="T11" fmla="*/ 280 h 280"/>
                      <a:gd name="T12" fmla="*/ 0 w 19780"/>
                      <a:gd name="T13" fmla="*/ 240 h 280"/>
                      <a:gd name="T14" fmla="*/ 0 w 1978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78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9620" y="0"/>
                        </a:lnTo>
                        <a:lnTo>
                          <a:pt x="19780" y="140"/>
                        </a:lnTo>
                        <a:lnTo>
                          <a:pt x="1962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" name="Freeform 16">
                    <a:extLst>
                      <a:ext uri="{FF2B5EF4-FFF2-40B4-BE49-F238E27FC236}">
                        <a16:creationId xmlns:a16="http://schemas.microsoft.com/office/drawing/2014/main" id="{A267B03C-B44E-4C1D-B17A-C17E2416B5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" y="941"/>
                    <a:ext cx="2425" cy="44"/>
                  </a:xfrm>
                  <a:custGeom>
                    <a:avLst/>
                    <a:gdLst>
                      <a:gd name="T0" fmla="*/ 0 w 19780"/>
                      <a:gd name="T1" fmla="*/ 40 h 280"/>
                      <a:gd name="T2" fmla="*/ 40 w 19780"/>
                      <a:gd name="T3" fmla="*/ 0 h 280"/>
                      <a:gd name="T4" fmla="*/ 19620 w 19780"/>
                      <a:gd name="T5" fmla="*/ 0 h 280"/>
                      <a:gd name="T6" fmla="*/ 19780 w 19780"/>
                      <a:gd name="T7" fmla="*/ 140 h 280"/>
                      <a:gd name="T8" fmla="*/ 19620 w 19780"/>
                      <a:gd name="T9" fmla="*/ 280 h 280"/>
                      <a:gd name="T10" fmla="*/ 40 w 19780"/>
                      <a:gd name="T11" fmla="*/ 280 h 280"/>
                      <a:gd name="T12" fmla="*/ 0 w 19780"/>
                      <a:gd name="T13" fmla="*/ 240 h 280"/>
                      <a:gd name="T14" fmla="*/ 0 w 1978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78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9620" y="0"/>
                        </a:lnTo>
                        <a:lnTo>
                          <a:pt x="19780" y="140"/>
                        </a:lnTo>
                        <a:lnTo>
                          <a:pt x="1962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7" name="Freeform 17">
                    <a:extLst>
                      <a:ext uri="{FF2B5EF4-FFF2-40B4-BE49-F238E27FC236}">
                        <a16:creationId xmlns:a16="http://schemas.microsoft.com/office/drawing/2014/main" id="{033E42B3-6817-4570-B4E8-2335A295B3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4" y="943"/>
                    <a:ext cx="2424" cy="43"/>
                  </a:xfrm>
                  <a:custGeom>
                    <a:avLst/>
                    <a:gdLst>
                      <a:gd name="T0" fmla="*/ 0 w 19780"/>
                      <a:gd name="T1" fmla="*/ 40 h 280"/>
                      <a:gd name="T2" fmla="*/ 40 w 19780"/>
                      <a:gd name="T3" fmla="*/ 0 h 280"/>
                      <a:gd name="T4" fmla="*/ 19620 w 19780"/>
                      <a:gd name="T5" fmla="*/ 0 h 280"/>
                      <a:gd name="T6" fmla="*/ 19780 w 19780"/>
                      <a:gd name="T7" fmla="*/ 140 h 280"/>
                      <a:gd name="T8" fmla="*/ 19620 w 19780"/>
                      <a:gd name="T9" fmla="*/ 280 h 280"/>
                      <a:gd name="T10" fmla="*/ 40 w 19780"/>
                      <a:gd name="T11" fmla="*/ 280 h 280"/>
                      <a:gd name="T12" fmla="*/ 0 w 19780"/>
                      <a:gd name="T13" fmla="*/ 240 h 280"/>
                      <a:gd name="T14" fmla="*/ 0 w 1978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78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9620" y="0"/>
                        </a:lnTo>
                        <a:lnTo>
                          <a:pt x="19780" y="140"/>
                        </a:lnTo>
                        <a:lnTo>
                          <a:pt x="1962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4763" cap="rnd">
                    <a:solidFill>
                      <a:srgbClr val="D5D5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8" name="Rectangle 18">
                    <a:extLst>
                      <a:ext uri="{FF2B5EF4-FFF2-40B4-BE49-F238E27FC236}">
                        <a16:creationId xmlns:a16="http://schemas.microsoft.com/office/drawing/2014/main" id="{CF6DE2FA-E9CD-44B8-9823-E3DE93245D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48" y="942"/>
                    <a:ext cx="144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ORF1</a:t>
                    </a:r>
                  </a:p>
                </p:txBody>
              </p:sp>
              <p:sp>
                <p:nvSpPr>
                  <p:cNvPr id="19" name="Freeform 19">
                    <a:extLst>
                      <a:ext uri="{FF2B5EF4-FFF2-40B4-BE49-F238E27FC236}">
                        <a16:creationId xmlns:a16="http://schemas.microsoft.com/office/drawing/2014/main" id="{DD6CA09B-2B2E-4A29-9B76-985866E3C5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1" y="941"/>
                    <a:ext cx="41" cy="44"/>
                  </a:xfrm>
                  <a:custGeom>
                    <a:avLst/>
                    <a:gdLst>
                      <a:gd name="T0" fmla="*/ 0 w 340"/>
                      <a:gd name="T1" fmla="*/ 40 h 280"/>
                      <a:gd name="T2" fmla="*/ 40 w 340"/>
                      <a:gd name="T3" fmla="*/ 0 h 280"/>
                      <a:gd name="T4" fmla="*/ 180 w 340"/>
                      <a:gd name="T5" fmla="*/ 0 h 280"/>
                      <a:gd name="T6" fmla="*/ 340 w 340"/>
                      <a:gd name="T7" fmla="*/ 140 h 280"/>
                      <a:gd name="T8" fmla="*/ 180 w 340"/>
                      <a:gd name="T9" fmla="*/ 280 h 280"/>
                      <a:gd name="T10" fmla="*/ 40 w 340"/>
                      <a:gd name="T11" fmla="*/ 280 h 280"/>
                      <a:gd name="T12" fmla="*/ 0 w 340"/>
                      <a:gd name="T13" fmla="*/ 240 h 280"/>
                      <a:gd name="T14" fmla="*/ 0 w 3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80" y="0"/>
                        </a:lnTo>
                        <a:lnTo>
                          <a:pt x="340" y="140"/>
                        </a:lnTo>
                        <a:lnTo>
                          <a:pt x="1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5F5F5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0" name="Freeform 20">
                    <a:extLst>
                      <a:ext uri="{FF2B5EF4-FFF2-40B4-BE49-F238E27FC236}">
                        <a16:creationId xmlns:a16="http://schemas.microsoft.com/office/drawing/2014/main" id="{545F3C9B-CF63-4B1C-A70F-BCB1AC0FC0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1" y="941"/>
                    <a:ext cx="41" cy="44"/>
                  </a:xfrm>
                  <a:custGeom>
                    <a:avLst/>
                    <a:gdLst>
                      <a:gd name="T0" fmla="*/ 0 w 340"/>
                      <a:gd name="T1" fmla="*/ 40 h 280"/>
                      <a:gd name="T2" fmla="*/ 40 w 340"/>
                      <a:gd name="T3" fmla="*/ 0 h 280"/>
                      <a:gd name="T4" fmla="*/ 180 w 340"/>
                      <a:gd name="T5" fmla="*/ 0 h 280"/>
                      <a:gd name="T6" fmla="*/ 340 w 340"/>
                      <a:gd name="T7" fmla="*/ 140 h 280"/>
                      <a:gd name="T8" fmla="*/ 180 w 340"/>
                      <a:gd name="T9" fmla="*/ 280 h 280"/>
                      <a:gd name="T10" fmla="*/ 40 w 340"/>
                      <a:gd name="T11" fmla="*/ 280 h 280"/>
                      <a:gd name="T12" fmla="*/ 0 w 340"/>
                      <a:gd name="T13" fmla="*/ 240 h 280"/>
                      <a:gd name="T14" fmla="*/ 0 w 3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80" y="0"/>
                        </a:lnTo>
                        <a:lnTo>
                          <a:pt x="340" y="140"/>
                        </a:lnTo>
                        <a:lnTo>
                          <a:pt x="1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5F5F5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1" name="Freeform 21">
                    <a:extLst>
                      <a:ext uri="{FF2B5EF4-FFF2-40B4-BE49-F238E27FC236}">
                        <a16:creationId xmlns:a16="http://schemas.microsoft.com/office/drawing/2014/main" id="{92A154E6-694A-4855-92A4-3628E3F4AF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2" y="943"/>
                    <a:ext cx="42" cy="43"/>
                  </a:xfrm>
                  <a:custGeom>
                    <a:avLst/>
                    <a:gdLst>
                      <a:gd name="T0" fmla="*/ 0 w 340"/>
                      <a:gd name="T1" fmla="*/ 40 h 280"/>
                      <a:gd name="T2" fmla="*/ 40 w 340"/>
                      <a:gd name="T3" fmla="*/ 0 h 280"/>
                      <a:gd name="T4" fmla="*/ 180 w 340"/>
                      <a:gd name="T5" fmla="*/ 0 h 280"/>
                      <a:gd name="T6" fmla="*/ 340 w 340"/>
                      <a:gd name="T7" fmla="*/ 140 h 280"/>
                      <a:gd name="T8" fmla="*/ 180 w 340"/>
                      <a:gd name="T9" fmla="*/ 280 h 280"/>
                      <a:gd name="T10" fmla="*/ 40 w 340"/>
                      <a:gd name="T11" fmla="*/ 280 h 280"/>
                      <a:gd name="T12" fmla="*/ 0 w 340"/>
                      <a:gd name="T13" fmla="*/ 240 h 280"/>
                      <a:gd name="T14" fmla="*/ 0 w 3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80" y="0"/>
                        </a:lnTo>
                        <a:lnTo>
                          <a:pt x="340" y="140"/>
                        </a:lnTo>
                        <a:lnTo>
                          <a:pt x="1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CDCDCD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2" name="Freeform 22">
                    <a:extLst>
                      <a:ext uri="{FF2B5EF4-FFF2-40B4-BE49-F238E27FC236}">
                        <a16:creationId xmlns:a16="http://schemas.microsoft.com/office/drawing/2014/main" id="{9924A98F-CBD1-4AB1-8FA7-6BBD13643A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6" y="997"/>
                    <a:ext cx="645" cy="44"/>
                  </a:xfrm>
                  <a:custGeom>
                    <a:avLst/>
                    <a:gdLst>
                      <a:gd name="T0" fmla="*/ 0 w 5260"/>
                      <a:gd name="T1" fmla="*/ 40 h 280"/>
                      <a:gd name="T2" fmla="*/ 40 w 5260"/>
                      <a:gd name="T3" fmla="*/ 0 h 280"/>
                      <a:gd name="T4" fmla="*/ 5100 w 5260"/>
                      <a:gd name="T5" fmla="*/ 0 h 280"/>
                      <a:gd name="T6" fmla="*/ 5260 w 5260"/>
                      <a:gd name="T7" fmla="*/ 140 h 280"/>
                      <a:gd name="T8" fmla="*/ 5100 w 5260"/>
                      <a:gd name="T9" fmla="*/ 280 h 280"/>
                      <a:gd name="T10" fmla="*/ 40 w 5260"/>
                      <a:gd name="T11" fmla="*/ 280 h 280"/>
                      <a:gd name="T12" fmla="*/ 0 w 5260"/>
                      <a:gd name="T13" fmla="*/ 240 h 280"/>
                      <a:gd name="T14" fmla="*/ 0 w 52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5100" y="0"/>
                        </a:lnTo>
                        <a:lnTo>
                          <a:pt x="5260" y="140"/>
                        </a:lnTo>
                        <a:lnTo>
                          <a:pt x="51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ap="rnd">
                    <a:solidFill>
                      <a:srgbClr val="CDCDCD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3" name="Freeform 23">
                    <a:extLst>
                      <a:ext uri="{FF2B5EF4-FFF2-40B4-BE49-F238E27FC236}">
                        <a16:creationId xmlns:a16="http://schemas.microsoft.com/office/drawing/2014/main" id="{C43E5A2D-5507-4C7B-9DEC-4089F1D41E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6" y="997"/>
                    <a:ext cx="645" cy="44"/>
                  </a:xfrm>
                  <a:custGeom>
                    <a:avLst/>
                    <a:gdLst>
                      <a:gd name="T0" fmla="*/ 0 w 5260"/>
                      <a:gd name="T1" fmla="*/ 40 h 280"/>
                      <a:gd name="T2" fmla="*/ 40 w 5260"/>
                      <a:gd name="T3" fmla="*/ 0 h 280"/>
                      <a:gd name="T4" fmla="*/ 5100 w 5260"/>
                      <a:gd name="T5" fmla="*/ 0 h 280"/>
                      <a:gd name="T6" fmla="*/ 5260 w 5260"/>
                      <a:gd name="T7" fmla="*/ 140 h 280"/>
                      <a:gd name="T8" fmla="*/ 5100 w 5260"/>
                      <a:gd name="T9" fmla="*/ 280 h 280"/>
                      <a:gd name="T10" fmla="*/ 40 w 5260"/>
                      <a:gd name="T11" fmla="*/ 280 h 280"/>
                      <a:gd name="T12" fmla="*/ 0 w 5260"/>
                      <a:gd name="T13" fmla="*/ 240 h 280"/>
                      <a:gd name="T14" fmla="*/ 0 w 52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5100" y="0"/>
                        </a:lnTo>
                        <a:lnTo>
                          <a:pt x="5260" y="140"/>
                        </a:lnTo>
                        <a:lnTo>
                          <a:pt x="51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rnd">
                    <a:solidFill>
                      <a:srgbClr val="CDCDCD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Freeform 24">
                    <a:extLst>
                      <a:ext uri="{FF2B5EF4-FFF2-40B4-BE49-F238E27FC236}">
                        <a16:creationId xmlns:a16="http://schemas.microsoft.com/office/drawing/2014/main" id="{A32521E5-EF0B-4927-B58C-1B83D8EFEA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7" y="999"/>
                    <a:ext cx="645" cy="43"/>
                  </a:xfrm>
                  <a:custGeom>
                    <a:avLst/>
                    <a:gdLst>
                      <a:gd name="T0" fmla="*/ 0 w 5260"/>
                      <a:gd name="T1" fmla="*/ 40 h 280"/>
                      <a:gd name="T2" fmla="*/ 40 w 5260"/>
                      <a:gd name="T3" fmla="*/ 0 h 280"/>
                      <a:gd name="T4" fmla="*/ 5100 w 5260"/>
                      <a:gd name="T5" fmla="*/ 0 h 280"/>
                      <a:gd name="T6" fmla="*/ 5260 w 5260"/>
                      <a:gd name="T7" fmla="*/ 140 h 280"/>
                      <a:gd name="T8" fmla="*/ 5100 w 5260"/>
                      <a:gd name="T9" fmla="*/ 280 h 280"/>
                      <a:gd name="T10" fmla="*/ 40 w 5260"/>
                      <a:gd name="T11" fmla="*/ 280 h 280"/>
                      <a:gd name="T12" fmla="*/ 0 w 5260"/>
                      <a:gd name="T13" fmla="*/ 240 h 280"/>
                      <a:gd name="T14" fmla="*/ 0 w 52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5100" y="0"/>
                        </a:lnTo>
                        <a:lnTo>
                          <a:pt x="5260" y="140"/>
                        </a:lnTo>
                        <a:lnTo>
                          <a:pt x="51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5" name="Rectangle 25">
                    <a:extLst>
                      <a:ext uri="{FF2B5EF4-FFF2-40B4-BE49-F238E27FC236}">
                        <a16:creationId xmlns:a16="http://schemas.microsoft.com/office/drawing/2014/main" id="{3D17ECE5-4492-4D69-98EA-72FD97BD5B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69" y="996"/>
                    <a:ext cx="144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ORF3</a:t>
                    </a:r>
                  </a:p>
                </p:txBody>
              </p:sp>
              <p:sp>
                <p:nvSpPr>
                  <p:cNvPr id="26" name="Freeform 26">
                    <a:extLst>
                      <a:ext uri="{FF2B5EF4-FFF2-40B4-BE49-F238E27FC236}">
                        <a16:creationId xmlns:a16="http://schemas.microsoft.com/office/drawing/2014/main" id="{DCE1E661-E4B6-40C3-B346-509FA52469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79" y="997"/>
                    <a:ext cx="162" cy="44"/>
                  </a:xfrm>
                  <a:custGeom>
                    <a:avLst/>
                    <a:gdLst>
                      <a:gd name="T0" fmla="*/ 0 w 1320"/>
                      <a:gd name="T1" fmla="*/ 40 h 280"/>
                      <a:gd name="T2" fmla="*/ 40 w 1320"/>
                      <a:gd name="T3" fmla="*/ 0 h 280"/>
                      <a:gd name="T4" fmla="*/ 1160 w 1320"/>
                      <a:gd name="T5" fmla="*/ 0 h 280"/>
                      <a:gd name="T6" fmla="*/ 1320 w 1320"/>
                      <a:gd name="T7" fmla="*/ 140 h 280"/>
                      <a:gd name="T8" fmla="*/ 1160 w 1320"/>
                      <a:gd name="T9" fmla="*/ 280 h 280"/>
                      <a:gd name="T10" fmla="*/ 40 w 1320"/>
                      <a:gd name="T11" fmla="*/ 280 h 280"/>
                      <a:gd name="T12" fmla="*/ 0 w 1320"/>
                      <a:gd name="T13" fmla="*/ 240 h 280"/>
                      <a:gd name="T14" fmla="*/ 0 w 132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2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160" y="0"/>
                        </a:lnTo>
                        <a:lnTo>
                          <a:pt x="1320" y="140"/>
                        </a:lnTo>
                        <a:lnTo>
                          <a:pt x="116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7" name="Freeform 27">
                    <a:extLst>
                      <a:ext uri="{FF2B5EF4-FFF2-40B4-BE49-F238E27FC236}">
                        <a16:creationId xmlns:a16="http://schemas.microsoft.com/office/drawing/2014/main" id="{F4AB8D83-12DD-4A64-A127-9A7CE96A50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79" y="997"/>
                    <a:ext cx="162" cy="44"/>
                  </a:xfrm>
                  <a:custGeom>
                    <a:avLst/>
                    <a:gdLst>
                      <a:gd name="T0" fmla="*/ 0 w 1320"/>
                      <a:gd name="T1" fmla="*/ 40 h 280"/>
                      <a:gd name="T2" fmla="*/ 40 w 1320"/>
                      <a:gd name="T3" fmla="*/ 0 h 280"/>
                      <a:gd name="T4" fmla="*/ 1160 w 1320"/>
                      <a:gd name="T5" fmla="*/ 0 h 280"/>
                      <a:gd name="T6" fmla="*/ 1320 w 1320"/>
                      <a:gd name="T7" fmla="*/ 140 h 280"/>
                      <a:gd name="T8" fmla="*/ 1160 w 1320"/>
                      <a:gd name="T9" fmla="*/ 280 h 280"/>
                      <a:gd name="T10" fmla="*/ 40 w 1320"/>
                      <a:gd name="T11" fmla="*/ 280 h 280"/>
                      <a:gd name="T12" fmla="*/ 0 w 1320"/>
                      <a:gd name="T13" fmla="*/ 240 h 280"/>
                      <a:gd name="T14" fmla="*/ 0 w 132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2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160" y="0"/>
                        </a:lnTo>
                        <a:lnTo>
                          <a:pt x="1320" y="140"/>
                        </a:lnTo>
                        <a:lnTo>
                          <a:pt x="116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8" name="Freeform 28">
                    <a:extLst>
                      <a:ext uri="{FF2B5EF4-FFF2-40B4-BE49-F238E27FC236}">
                        <a16:creationId xmlns:a16="http://schemas.microsoft.com/office/drawing/2014/main" id="{A6DABBE9-9DBB-4D3C-8106-B882CC94FC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80" y="999"/>
                    <a:ext cx="162" cy="43"/>
                  </a:xfrm>
                  <a:custGeom>
                    <a:avLst/>
                    <a:gdLst>
                      <a:gd name="T0" fmla="*/ 0 w 1320"/>
                      <a:gd name="T1" fmla="*/ 40 h 280"/>
                      <a:gd name="T2" fmla="*/ 40 w 1320"/>
                      <a:gd name="T3" fmla="*/ 0 h 280"/>
                      <a:gd name="T4" fmla="*/ 1160 w 1320"/>
                      <a:gd name="T5" fmla="*/ 0 h 280"/>
                      <a:gd name="T6" fmla="*/ 1320 w 1320"/>
                      <a:gd name="T7" fmla="*/ 140 h 280"/>
                      <a:gd name="T8" fmla="*/ 1160 w 1320"/>
                      <a:gd name="T9" fmla="*/ 280 h 280"/>
                      <a:gd name="T10" fmla="*/ 40 w 1320"/>
                      <a:gd name="T11" fmla="*/ 280 h 280"/>
                      <a:gd name="T12" fmla="*/ 0 w 1320"/>
                      <a:gd name="T13" fmla="*/ 240 h 280"/>
                      <a:gd name="T14" fmla="*/ 0 w 132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2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160" y="0"/>
                        </a:lnTo>
                        <a:lnTo>
                          <a:pt x="1320" y="140"/>
                        </a:lnTo>
                        <a:lnTo>
                          <a:pt x="116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D5D5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9" name="Rectangle 29">
                    <a:extLst>
                      <a:ext uri="{FF2B5EF4-FFF2-40B4-BE49-F238E27FC236}">
                        <a16:creationId xmlns:a16="http://schemas.microsoft.com/office/drawing/2014/main" id="{D82D18C8-294C-4FA0-A9C5-FCAF060793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995"/>
                    <a:ext cx="144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ORF5</a:t>
                    </a:r>
                  </a:p>
                </p:txBody>
              </p:sp>
              <p:sp>
                <p:nvSpPr>
                  <p:cNvPr id="30" name="Freeform 30">
                    <a:extLst>
                      <a:ext uri="{FF2B5EF4-FFF2-40B4-BE49-F238E27FC236}">
                        <a16:creationId xmlns:a16="http://schemas.microsoft.com/office/drawing/2014/main" id="{4AA34895-FF69-41C2-83B1-DD4451A226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1" y="999"/>
                    <a:ext cx="191" cy="44"/>
                  </a:xfrm>
                  <a:custGeom>
                    <a:avLst/>
                    <a:gdLst>
                      <a:gd name="T0" fmla="*/ 0 w 1560"/>
                      <a:gd name="T1" fmla="*/ 40 h 280"/>
                      <a:gd name="T2" fmla="*/ 40 w 1560"/>
                      <a:gd name="T3" fmla="*/ 0 h 280"/>
                      <a:gd name="T4" fmla="*/ 1400 w 1560"/>
                      <a:gd name="T5" fmla="*/ 0 h 280"/>
                      <a:gd name="T6" fmla="*/ 1560 w 1560"/>
                      <a:gd name="T7" fmla="*/ 140 h 280"/>
                      <a:gd name="T8" fmla="*/ 1400 w 1560"/>
                      <a:gd name="T9" fmla="*/ 280 h 280"/>
                      <a:gd name="T10" fmla="*/ 40 w 1560"/>
                      <a:gd name="T11" fmla="*/ 280 h 280"/>
                      <a:gd name="T12" fmla="*/ 0 w 1560"/>
                      <a:gd name="T13" fmla="*/ 240 h 280"/>
                      <a:gd name="T14" fmla="*/ 0 w 15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400" y="0"/>
                        </a:lnTo>
                        <a:lnTo>
                          <a:pt x="1560" y="140"/>
                        </a:lnTo>
                        <a:lnTo>
                          <a:pt x="14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1" name="Freeform 31">
                    <a:extLst>
                      <a:ext uri="{FF2B5EF4-FFF2-40B4-BE49-F238E27FC236}">
                        <a16:creationId xmlns:a16="http://schemas.microsoft.com/office/drawing/2014/main" id="{1C875A9C-D334-4241-9E2F-48B5D4F74D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1" y="999"/>
                    <a:ext cx="191" cy="44"/>
                  </a:xfrm>
                  <a:custGeom>
                    <a:avLst/>
                    <a:gdLst>
                      <a:gd name="T0" fmla="*/ 0 w 1560"/>
                      <a:gd name="T1" fmla="*/ 40 h 280"/>
                      <a:gd name="T2" fmla="*/ 40 w 1560"/>
                      <a:gd name="T3" fmla="*/ 0 h 280"/>
                      <a:gd name="T4" fmla="*/ 1400 w 1560"/>
                      <a:gd name="T5" fmla="*/ 0 h 280"/>
                      <a:gd name="T6" fmla="*/ 1560 w 1560"/>
                      <a:gd name="T7" fmla="*/ 140 h 280"/>
                      <a:gd name="T8" fmla="*/ 1400 w 1560"/>
                      <a:gd name="T9" fmla="*/ 280 h 280"/>
                      <a:gd name="T10" fmla="*/ 40 w 1560"/>
                      <a:gd name="T11" fmla="*/ 280 h 280"/>
                      <a:gd name="T12" fmla="*/ 0 w 1560"/>
                      <a:gd name="T13" fmla="*/ 240 h 280"/>
                      <a:gd name="T14" fmla="*/ 0 w 15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400" y="0"/>
                        </a:lnTo>
                        <a:lnTo>
                          <a:pt x="1560" y="140"/>
                        </a:lnTo>
                        <a:lnTo>
                          <a:pt x="14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2" name="Freeform 32">
                    <a:extLst>
                      <a:ext uri="{FF2B5EF4-FFF2-40B4-BE49-F238E27FC236}">
                        <a16:creationId xmlns:a16="http://schemas.microsoft.com/office/drawing/2014/main" id="{7E9851D6-8F30-4CE2-A1D4-F3B792D399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3" y="999"/>
                    <a:ext cx="192" cy="43"/>
                  </a:xfrm>
                  <a:custGeom>
                    <a:avLst/>
                    <a:gdLst>
                      <a:gd name="T0" fmla="*/ 0 w 1560"/>
                      <a:gd name="T1" fmla="*/ 40 h 280"/>
                      <a:gd name="T2" fmla="*/ 40 w 1560"/>
                      <a:gd name="T3" fmla="*/ 0 h 280"/>
                      <a:gd name="T4" fmla="*/ 1400 w 1560"/>
                      <a:gd name="T5" fmla="*/ 0 h 280"/>
                      <a:gd name="T6" fmla="*/ 1560 w 1560"/>
                      <a:gd name="T7" fmla="*/ 140 h 280"/>
                      <a:gd name="T8" fmla="*/ 1400 w 1560"/>
                      <a:gd name="T9" fmla="*/ 280 h 280"/>
                      <a:gd name="T10" fmla="*/ 40 w 1560"/>
                      <a:gd name="T11" fmla="*/ 280 h 280"/>
                      <a:gd name="T12" fmla="*/ 0 w 1560"/>
                      <a:gd name="T13" fmla="*/ 240 h 280"/>
                      <a:gd name="T14" fmla="*/ 0 w 15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400" y="0"/>
                        </a:lnTo>
                        <a:lnTo>
                          <a:pt x="1560" y="140"/>
                        </a:lnTo>
                        <a:lnTo>
                          <a:pt x="14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4763" cap="rnd">
                    <a:solidFill>
                      <a:srgbClr val="D5D5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3" name="Rectangle 33">
                    <a:extLst>
                      <a:ext uri="{FF2B5EF4-FFF2-40B4-BE49-F238E27FC236}">
                        <a16:creationId xmlns:a16="http://schemas.microsoft.com/office/drawing/2014/main" id="{145F293D-DE2D-46BB-887B-AB99D43F15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2" y="995"/>
                    <a:ext cx="144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ORF2</a:t>
                    </a:r>
                  </a:p>
                </p:txBody>
              </p:sp>
              <p:sp>
                <p:nvSpPr>
                  <p:cNvPr id="38" name="Freeform 38">
                    <a:extLst>
                      <a:ext uri="{FF2B5EF4-FFF2-40B4-BE49-F238E27FC236}">
                        <a16:creationId xmlns:a16="http://schemas.microsoft.com/office/drawing/2014/main" id="{EA7C36CC-E2BB-4C52-A0CA-7370496B94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1" y="1053"/>
                    <a:ext cx="368" cy="43"/>
                  </a:xfrm>
                  <a:custGeom>
                    <a:avLst/>
                    <a:gdLst>
                      <a:gd name="T0" fmla="*/ 0 w 3000"/>
                      <a:gd name="T1" fmla="*/ 40 h 280"/>
                      <a:gd name="T2" fmla="*/ 40 w 3000"/>
                      <a:gd name="T3" fmla="*/ 0 h 280"/>
                      <a:gd name="T4" fmla="*/ 2840 w 3000"/>
                      <a:gd name="T5" fmla="*/ 0 h 280"/>
                      <a:gd name="T6" fmla="*/ 3000 w 3000"/>
                      <a:gd name="T7" fmla="*/ 140 h 280"/>
                      <a:gd name="T8" fmla="*/ 2840 w 3000"/>
                      <a:gd name="T9" fmla="*/ 280 h 280"/>
                      <a:gd name="T10" fmla="*/ 40 w 3000"/>
                      <a:gd name="T11" fmla="*/ 280 h 280"/>
                      <a:gd name="T12" fmla="*/ 0 w 3000"/>
                      <a:gd name="T13" fmla="*/ 240 h 280"/>
                      <a:gd name="T14" fmla="*/ 0 w 300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840" y="0"/>
                        </a:lnTo>
                        <a:lnTo>
                          <a:pt x="3000" y="140"/>
                        </a:lnTo>
                        <a:lnTo>
                          <a:pt x="284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9" name="Freeform 39">
                    <a:extLst>
                      <a:ext uri="{FF2B5EF4-FFF2-40B4-BE49-F238E27FC236}">
                        <a16:creationId xmlns:a16="http://schemas.microsoft.com/office/drawing/2014/main" id="{3FBCE31B-CD11-41F4-BF3F-A563B88347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1" y="1053"/>
                    <a:ext cx="368" cy="43"/>
                  </a:xfrm>
                  <a:custGeom>
                    <a:avLst/>
                    <a:gdLst>
                      <a:gd name="T0" fmla="*/ 0 w 3000"/>
                      <a:gd name="T1" fmla="*/ 40 h 280"/>
                      <a:gd name="T2" fmla="*/ 40 w 3000"/>
                      <a:gd name="T3" fmla="*/ 0 h 280"/>
                      <a:gd name="T4" fmla="*/ 2840 w 3000"/>
                      <a:gd name="T5" fmla="*/ 0 h 280"/>
                      <a:gd name="T6" fmla="*/ 3000 w 3000"/>
                      <a:gd name="T7" fmla="*/ 140 h 280"/>
                      <a:gd name="T8" fmla="*/ 2840 w 3000"/>
                      <a:gd name="T9" fmla="*/ 280 h 280"/>
                      <a:gd name="T10" fmla="*/ 40 w 3000"/>
                      <a:gd name="T11" fmla="*/ 280 h 280"/>
                      <a:gd name="T12" fmla="*/ 0 w 3000"/>
                      <a:gd name="T13" fmla="*/ 240 h 280"/>
                      <a:gd name="T14" fmla="*/ 0 w 300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840" y="0"/>
                        </a:lnTo>
                        <a:lnTo>
                          <a:pt x="3000" y="140"/>
                        </a:lnTo>
                        <a:lnTo>
                          <a:pt x="284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0" name="Freeform 40">
                    <a:extLst>
                      <a:ext uri="{FF2B5EF4-FFF2-40B4-BE49-F238E27FC236}">
                        <a16:creationId xmlns:a16="http://schemas.microsoft.com/office/drawing/2014/main" id="{8111980B-28C1-4DA9-BE58-68A379AFAD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2" y="1055"/>
                    <a:ext cx="368" cy="43"/>
                  </a:xfrm>
                  <a:custGeom>
                    <a:avLst/>
                    <a:gdLst>
                      <a:gd name="T0" fmla="*/ 0 w 3000"/>
                      <a:gd name="T1" fmla="*/ 40 h 280"/>
                      <a:gd name="T2" fmla="*/ 40 w 3000"/>
                      <a:gd name="T3" fmla="*/ 0 h 280"/>
                      <a:gd name="T4" fmla="*/ 2840 w 3000"/>
                      <a:gd name="T5" fmla="*/ 0 h 280"/>
                      <a:gd name="T6" fmla="*/ 3000 w 3000"/>
                      <a:gd name="T7" fmla="*/ 140 h 280"/>
                      <a:gd name="T8" fmla="*/ 2840 w 3000"/>
                      <a:gd name="T9" fmla="*/ 280 h 280"/>
                      <a:gd name="T10" fmla="*/ 40 w 3000"/>
                      <a:gd name="T11" fmla="*/ 280 h 280"/>
                      <a:gd name="T12" fmla="*/ 0 w 3000"/>
                      <a:gd name="T13" fmla="*/ 240 h 280"/>
                      <a:gd name="T14" fmla="*/ 0 w 300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2840" y="0"/>
                        </a:lnTo>
                        <a:lnTo>
                          <a:pt x="3000" y="140"/>
                        </a:lnTo>
                        <a:lnTo>
                          <a:pt x="284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1" name="Freeform 41">
                    <a:extLst>
                      <a:ext uri="{FF2B5EF4-FFF2-40B4-BE49-F238E27FC236}">
                        <a16:creationId xmlns:a16="http://schemas.microsoft.com/office/drawing/2014/main" id="{5D364123-D987-4C66-9EE2-C058993EA0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" y="1053"/>
                    <a:ext cx="2425" cy="43"/>
                  </a:xfrm>
                  <a:custGeom>
                    <a:avLst/>
                    <a:gdLst>
                      <a:gd name="T0" fmla="*/ 0 w 19780"/>
                      <a:gd name="T1" fmla="*/ 40 h 280"/>
                      <a:gd name="T2" fmla="*/ 40 w 19780"/>
                      <a:gd name="T3" fmla="*/ 0 h 280"/>
                      <a:gd name="T4" fmla="*/ 19620 w 19780"/>
                      <a:gd name="T5" fmla="*/ 0 h 280"/>
                      <a:gd name="T6" fmla="*/ 19780 w 19780"/>
                      <a:gd name="T7" fmla="*/ 140 h 280"/>
                      <a:gd name="T8" fmla="*/ 19620 w 19780"/>
                      <a:gd name="T9" fmla="*/ 280 h 280"/>
                      <a:gd name="T10" fmla="*/ 40 w 19780"/>
                      <a:gd name="T11" fmla="*/ 280 h 280"/>
                      <a:gd name="T12" fmla="*/ 0 w 19780"/>
                      <a:gd name="T13" fmla="*/ 240 h 280"/>
                      <a:gd name="T14" fmla="*/ 0 w 1978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78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9620" y="0"/>
                        </a:lnTo>
                        <a:lnTo>
                          <a:pt x="19780" y="140"/>
                        </a:lnTo>
                        <a:lnTo>
                          <a:pt x="1962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2" name="Freeform 42">
                    <a:extLst>
                      <a:ext uri="{FF2B5EF4-FFF2-40B4-BE49-F238E27FC236}">
                        <a16:creationId xmlns:a16="http://schemas.microsoft.com/office/drawing/2014/main" id="{85FEA509-A92A-4B38-9CDA-D17B84C17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" y="1053"/>
                    <a:ext cx="2425" cy="43"/>
                  </a:xfrm>
                  <a:custGeom>
                    <a:avLst/>
                    <a:gdLst>
                      <a:gd name="T0" fmla="*/ 0 w 19780"/>
                      <a:gd name="T1" fmla="*/ 40 h 280"/>
                      <a:gd name="T2" fmla="*/ 40 w 19780"/>
                      <a:gd name="T3" fmla="*/ 0 h 280"/>
                      <a:gd name="T4" fmla="*/ 19620 w 19780"/>
                      <a:gd name="T5" fmla="*/ 0 h 280"/>
                      <a:gd name="T6" fmla="*/ 19780 w 19780"/>
                      <a:gd name="T7" fmla="*/ 140 h 280"/>
                      <a:gd name="T8" fmla="*/ 19620 w 19780"/>
                      <a:gd name="T9" fmla="*/ 280 h 280"/>
                      <a:gd name="T10" fmla="*/ 40 w 19780"/>
                      <a:gd name="T11" fmla="*/ 280 h 280"/>
                      <a:gd name="T12" fmla="*/ 0 w 19780"/>
                      <a:gd name="T13" fmla="*/ 240 h 280"/>
                      <a:gd name="T14" fmla="*/ 0 w 1978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78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9620" y="0"/>
                        </a:lnTo>
                        <a:lnTo>
                          <a:pt x="19780" y="140"/>
                        </a:lnTo>
                        <a:lnTo>
                          <a:pt x="1962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3" name="Freeform 43">
                    <a:extLst>
                      <a:ext uri="{FF2B5EF4-FFF2-40B4-BE49-F238E27FC236}">
                        <a16:creationId xmlns:a16="http://schemas.microsoft.com/office/drawing/2014/main" id="{E8DF8C98-057A-460B-9347-4B099907D6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4" y="1055"/>
                    <a:ext cx="2424" cy="43"/>
                  </a:xfrm>
                  <a:custGeom>
                    <a:avLst/>
                    <a:gdLst>
                      <a:gd name="T0" fmla="*/ 0 w 19780"/>
                      <a:gd name="T1" fmla="*/ 40 h 280"/>
                      <a:gd name="T2" fmla="*/ 40 w 19780"/>
                      <a:gd name="T3" fmla="*/ 0 h 280"/>
                      <a:gd name="T4" fmla="*/ 19620 w 19780"/>
                      <a:gd name="T5" fmla="*/ 0 h 280"/>
                      <a:gd name="T6" fmla="*/ 19780 w 19780"/>
                      <a:gd name="T7" fmla="*/ 140 h 280"/>
                      <a:gd name="T8" fmla="*/ 19620 w 19780"/>
                      <a:gd name="T9" fmla="*/ 280 h 280"/>
                      <a:gd name="T10" fmla="*/ 40 w 19780"/>
                      <a:gd name="T11" fmla="*/ 280 h 280"/>
                      <a:gd name="T12" fmla="*/ 0 w 19780"/>
                      <a:gd name="T13" fmla="*/ 240 h 280"/>
                      <a:gd name="T14" fmla="*/ 0 w 1978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78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9620" y="0"/>
                        </a:lnTo>
                        <a:lnTo>
                          <a:pt x="19780" y="140"/>
                        </a:lnTo>
                        <a:lnTo>
                          <a:pt x="1962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4" name="Rectangle 44">
                    <a:extLst>
                      <a:ext uri="{FF2B5EF4-FFF2-40B4-BE49-F238E27FC236}">
                        <a16:creationId xmlns:a16="http://schemas.microsoft.com/office/drawing/2014/main" id="{D0267078-DFDB-468F-8E81-B8333FC5AA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1" y="1051"/>
                    <a:ext cx="886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RNA dependent RNA polymerase</a:t>
                    </a:r>
                  </a:p>
                </p:txBody>
              </p:sp>
              <p:sp>
                <p:nvSpPr>
                  <p:cNvPr id="45" name="Freeform 45">
                    <a:extLst>
                      <a:ext uri="{FF2B5EF4-FFF2-40B4-BE49-F238E27FC236}">
                        <a16:creationId xmlns:a16="http://schemas.microsoft.com/office/drawing/2014/main" id="{F4B6D201-D300-45C0-AA55-6D55A2780D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6" y="1109"/>
                    <a:ext cx="645" cy="43"/>
                  </a:xfrm>
                  <a:custGeom>
                    <a:avLst/>
                    <a:gdLst>
                      <a:gd name="T0" fmla="*/ 0 w 5260"/>
                      <a:gd name="T1" fmla="*/ 40 h 280"/>
                      <a:gd name="T2" fmla="*/ 40 w 5260"/>
                      <a:gd name="T3" fmla="*/ 0 h 280"/>
                      <a:gd name="T4" fmla="*/ 5100 w 5260"/>
                      <a:gd name="T5" fmla="*/ 0 h 280"/>
                      <a:gd name="T6" fmla="*/ 5260 w 5260"/>
                      <a:gd name="T7" fmla="*/ 140 h 280"/>
                      <a:gd name="T8" fmla="*/ 5100 w 5260"/>
                      <a:gd name="T9" fmla="*/ 280 h 280"/>
                      <a:gd name="T10" fmla="*/ 40 w 5260"/>
                      <a:gd name="T11" fmla="*/ 280 h 280"/>
                      <a:gd name="T12" fmla="*/ 0 w 5260"/>
                      <a:gd name="T13" fmla="*/ 240 h 280"/>
                      <a:gd name="T14" fmla="*/ 0 w 52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5100" y="0"/>
                        </a:lnTo>
                        <a:lnTo>
                          <a:pt x="5260" y="140"/>
                        </a:lnTo>
                        <a:lnTo>
                          <a:pt x="51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6" name="Freeform 46">
                    <a:extLst>
                      <a:ext uri="{FF2B5EF4-FFF2-40B4-BE49-F238E27FC236}">
                        <a16:creationId xmlns:a16="http://schemas.microsoft.com/office/drawing/2014/main" id="{B1A8D128-9AF5-40BF-973E-240864CFB1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6" y="1110"/>
                    <a:ext cx="645" cy="43"/>
                  </a:xfrm>
                  <a:custGeom>
                    <a:avLst/>
                    <a:gdLst>
                      <a:gd name="T0" fmla="*/ 0 w 5260"/>
                      <a:gd name="T1" fmla="*/ 40 h 280"/>
                      <a:gd name="T2" fmla="*/ 40 w 5260"/>
                      <a:gd name="T3" fmla="*/ 0 h 280"/>
                      <a:gd name="T4" fmla="*/ 5100 w 5260"/>
                      <a:gd name="T5" fmla="*/ 0 h 280"/>
                      <a:gd name="T6" fmla="*/ 5260 w 5260"/>
                      <a:gd name="T7" fmla="*/ 140 h 280"/>
                      <a:gd name="T8" fmla="*/ 5100 w 5260"/>
                      <a:gd name="T9" fmla="*/ 280 h 280"/>
                      <a:gd name="T10" fmla="*/ 40 w 5260"/>
                      <a:gd name="T11" fmla="*/ 280 h 280"/>
                      <a:gd name="T12" fmla="*/ 0 w 5260"/>
                      <a:gd name="T13" fmla="*/ 240 h 280"/>
                      <a:gd name="T14" fmla="*/ 0 w 52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5100" y="0"/>
                        </a:lnTo>
                        <a:lnTo>
                          <a:pt x="5260" y="140"/>
                        </a:lnTo>
                        <a:lnTo>
                          <a:pt x="51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7" name="Freeform 47">
                    <a:extLst>
                      <a:ext uri="{FF2B5EF4-FFF2-40B4-BE49-F238E27FC236}">
                        <a16:creationId xmlns:a16="http://schemas.microsoft.com/office/drawing/2014/main" id="{8B98E48E-B22A-427B-BF9D-79B9B7DCBB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7" y="1110"/>
                    <a:ext cx="645" cy="44"/>
                  </a:xfrm>
                  <a:custGeom>
                    <a:avLst/>
                    <a:gdLst>
                      <a:gd name="T0" fmla="*/ 0 w 5260"/>
                      <a:gd name="T1" fmla="*/ 40 h 280"/>
                      <a:gd name="T2" fmla="*/ 40 w 5260"/>
                      <a:gd name="T3" fmla="*/ 0 h 280"/>
                      <a:gd name="T4" fmla="*/ 5100 w 5260"/>
                      <a:gd name="T5" fmla="*/ 0 h 280"/>
                      <a:gd name="T6" fmla="*/ 5260 w 5260"/>
                      <a:gd name="T7" fmla="*/ 140 h 280"/>
                      <a:gd name="T8" fmla="*/ 5100 w 5260"/>
                      <a:gd name="T9" fmla="*/ 280 h 280"/>
                      <a:gd name="T10" fmla="*/ 40 w 5260"/>
                      <a:gd name="T11" fmla="*/ 280 h 280"/>
                      <a:gd name="T12" fmla="*/ 0 w 5260"/>
                      <a:gd name="T13" fmla="*/ 240 h 280"/>
                      <a:gd name="T14" fmla="*/ 0 w 52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5100" y="0"/>
                        </a:lnTo>
                        <a:lnTo>
                          <a:pt x="5260" y="140"/>
                        </a:lnTo>
                        <a:lnTo>
                          <a:pt x="51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8" name="Rectangle 48">
                    <a:extLst>
                      <a:ext uri="{FF2B5EF4-FFF2-40B4-BE49-F238E27FC236}">
                        <a16:creationId xmlns:a16="http://schemas.microsoft.com/office/drawing/2014/main" id="{EAE14F1C-2E14-44D8-8F59-0DC52EEA5D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28" y="1106"/>
                    <a:ext cx="327" cy="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coat protein</a:t>
                    </a:r>
                  </a:p>
                </p:txBody>
              </p:sp>
              <p:sp>
                <p:nvSpPr>
                  <p:cNvPr id="49" name="Freeform 49">
                    <a:extLst>
                      <a:ext uri="{FF2B5EF4-FFF2-40B4-BE49-F238E27FC236}">
                        <a16:creationId xmlns:a16="http://schemas.microsoft.com/office/drawing/2014/main" id="{B1BDD991-1EC2-4A11-A77A-98D82559B8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79" y="1109"/>
                    <a:ext cx="162" cy="43"/>
                  </a:xfrm>
                  <a:custGeom>
                    <a:avLst/>
                    <a:gdLst>
                      <a:gd name="T0" fmla="*/ 0 w 1320"/>
                      <a:gd name="T1" fmla="*/ 40 h 280"/>
                      <a:gd name="T2" fmla="*/ 40 w 1320"/>
                      <a:gd name="T3" fmla="*/ 0 h 280"/>
                      <a:gd name="T4" fmla="*/ 1160 w 1320"/>
                      <a:gd name="T5" fmla="*/ 0 h 280"/>
                      <a:gd name="T6" fmla="*/ 1320 w 1320"/>
                      <a:gd name="T7" fmla="*/ 140 h 280"/>
                      <a:gd name="T8" fmla="*/ 1160 w 1320"/>
                      <a:gd name="T9" fmla="*/ 280 h 280"/>
                      <a:gd name="T10" fmla="*/ 40 w 1320"/>
                      <a:gd name="T11" fmla="*/ 280 h 280"/>
                      <a:gd name="T12" fmla="*/ 0 w 1320"/>
                      <a:gd name="T13" fmla="*/ 240 h 280"/>
                      <a:gd name="T14" fmla="*/ 0 w 132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2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160" y="0"/>
                        </a:lnTo>
                        <a:lnTo>
                          <a:pt x="1320" y="140"/>
                        </a:lnTo>
                        <a:lnTo>
                          <a:pt x="116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0" name="Freeform 50">
                    <a:extLst>
                      <a:ext uri="{FF2B5EF4-FFF2-40B4-BE49-F238E27FC236}">
                        <a16:creationId xmlns:a16="http://schemas.microsoft.com/office/drawing/2014/main" id="{AC130CFD-3DFE-4A6E-B1E5-66B6DE8F1B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79" y="1110"/>
                    <a:ext cx="162" cy="43"/>
                  </a:xfrm>
                  <a:custGeom>
                    <a:avLst/>
                    <a:gdLst>
                      <a:gd name="T0" fmla="*/ 0 w 1320"/>
                      <a:gd name="T1" fmla="*/ 40 h 280"/>
                      <a:gd name="T2" fmla="*/ 40 w 1320"/>
                      <a:gd name="T3" fmla="*/ 0 h 280"/>
                      <a:gd name="T4" fmla="*/ 1160 w 1320"/>
                      <a:gd name="T5" fmla="*/ 0 h 280"/>
                      <a:gd name="T6" fmla="*/ 1320 w 1320"/>
                      <a:gd name="T7" fmla="*/ 140 h 280"/>
                      <a:gd name="T8" fmla="*/ 1160 w 1320"/>
                      <a:gd name="T9" fmla="*/ 280 h 280"/>
                      <a:gd name="T10" fmla="*/ 40 w 1320"/>
                      <a:gd name="T11" fmla="*/ 280 h 280"/>
                      <a:gd name="T12" fmla="*/ 0 w 1320"/>
                      <a:gd name="T13" fmla="*/ 240 h 280"/>
                      <a:gd name="T14" fmla="*/ 0 w 132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2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160" y="0"/>
                        </a:lnTo>
                        <a:lnTo>
                          <a:pt x="1320" y="140"/>
                        </a:lnTo>
                        <a:lnTo>
                          <a:pt x="116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1" name="Freeform 51">
                    <a:extLst>
                      <a:ext uri="{FF2B5EF4-FFF2-40B4-BE49-F238E27FC236}">
                        <a16:creationId xmlns:a16="http://schemas.microsoft.com/office/drawing/2014/main" id="{2D9F7479-503C-406E-B889-06BBA48CFA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80" y="1110"/>
                    <a:ext cx="162" cy="44"/>
                  </a:xfrm>
                  <a:custGeom>
                    <a:avLst/>
                    <a:gdLst>
                      <a:gd name="T0" fmla="*/ 0 w 1320"/>
                      <a:gd name="T1" fmla="*/ 40 h 280"/>
                      <a:gd name="T2" fmla="*/ 40 w 1320"/>
                      <a:gd name="T3" fmla="*/ 0 h 280"/>
                      <a:gd name="T4" fmla="*/ 1160 w 1320"/>
                      <a:gd name="T5" fmla="*/ 0 h 280"/>
                      <a:gd name="T6" fmla="*/ 1320 w 1320"/>
                      <a:gd name="T7" fmla="*/ 140 h 280"/>
                      <a:gd name="T8" fmla="*/ 1160 w 1320"/>
                      <a:gd name="T9" fmla="*/ 280 h 280"/>
                      <a:gd name="T10" fmla="*/ 40 w 1320"/>
                      <a:gd name="T11" fmla="*/ 280 h 280"/>
                      <a:gd name="T12" fmla="*/ 0 w 1320"/>
                      <a:gd name="T13" fmla="*/ 240 h 280"/>
                      <a:gd name="T14" fmla="*/ 0 w 132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2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160" y="0"/>
                        </a:lnTo>
                        <a:lnTo>
                          <a:pt x="1320" y="140"/>
                        </a:lnTo>
                        <a:lnTo>
                          <a:pt x="116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2" name="Freeform 52">
                    <a:extLst>
                      <a:ext uri="{FF2B5EF4-FFF2-40B4-BE49-F238E27FC236}">
                        <a16:creationId xmlns:a16="http://schemas.microsoft.com/office/drawing/2014/main" id="{282F2755-3E73-442B-933E-F91C3749D5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5" y="1109"/>
                    <a:ext cx="191" cy="43"/>
                  </a:xfrm>
                  <a:custGeom>
                    <a:avLst/>
                    <a:gdLst>
                      <a:gd name="T0" fmla="*/ 0 w 1560"/>
                      <a:gd name="T1" fmla="*/ 40 h 280"/>
                      <a:gd name="T2" fmla="*/ 40 w 1560"/>
                      <a:gd name="T3" fmla="*/ 0 h 280"/>
                      <a:gd name="T4" fmla="*/ 1400 w 1560"/>
                      <a:gd name="T5" fmla="*/ 0 h 280"/>
                      <a:gd name="T6" fmla="*/ 1560 w 1560"/>
                      <a:gd name="T7" fmla="*/ 140 h 280"/>
                      <a:gd name="T8" fmla="*/ 1400 w 1560"/>
                      <a:gd name="T9" fmla="*/ 280 h 280"/>
                      <a:gd name="T10" fmla="*/ 40 w 1560"/>
                      <a:gd name="T11" fmla="*/ 280 h 280"/>
                      <a:gd name="T12" fmla="*/ 0 w 1560"/>
                      <a:gd name="T13" fmla="*/ 240 h 280"/>
                      <a:gd name="T14" fmla="*/ 0 w 15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400" y="0"/>
                        </a:lnTo>
                        <a:lnTo>
                          <a:pt x="1560" y="140"/>
                        </a:lnTo>
                        <a:lnTo>
                          <a:pt x="14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3" name="Freeform 53">
                    <a:extLst>
                      <a:ext uri="{FF2B5EF4-FFF2-40B4-BE49-F238E27FC236}">
                        <a16:creationId xmlns:a16="http://schemas.microsoft.com/office/drawing/2014/main" id="{93A960FB-37EF-4647-AB34-1D7679F13E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5" y="1109"/>
                    <a:ext cx="191" cy="43"/>
                  </a:xfrm>
                  <a:custGeom>
                    <a:avLst/>
                    <a:gdLst>
                      <a:gd name="T0" fmla="*/ 0 w 1560"/>
                      <a:gd name="T1" fmla="*/ 40 h 280"/>
                      <a:gd name="T2" fmla="*/ 40 w 1560"/>
                      <a:gd name="T3" fmla="*/ 0 h 280"/>
                      <a:gd name="T4" fmla="*/ 1400 w 1560"/>
                      <a:gd name="T5" fmla="*/ 0 h 280"/>
                      <a:gd name="T6" fmla="*/ 1560 w 1560"/>
                      <a:gd name="T7" fmla="*/ 140 h 280"/>
                      <a:gd name="T8" fmla="*/ 1400 w 1560"/>
                      <a:gd name="T9" fmla="*/ 280 h 280"/>
                      <a:gd name="T10" fmla="*/ 40 w 1560"/>
                      <a:gd name="T11" fmla="*/ 280 h 280"/>
                      <a:gd name="T12" fmla="*/ 0 w 1560"/>
                      <a:gd name="T13" fmla="*/ 240 h 280"/>
                      <a:gd name="T14" fmla="*/ 0 w 15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400" y="0"/>
                        </a:lnTo>
                        <a:lnTo>
                          <a:pt x="1560" y="140"/>
                        </a:lnTo>
                        <a:lnTo>
                          <a:pt x="14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4" name="Freeform 54">
                    <a:extLst>
                      <a:ext uri="{FF2B5EF4-FFF2-40B4-BE49-F238E27FC236}">
                        <a16:creationId xmlns:a16="http://schemas.microsoft.com/office/drawing/2014/main" id="{2156932D-B910-4C11-A9F9-63ACD498BC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6" y="1110"/>
                    <a:ext cx="192" cy="44"/>
                  </a:xfrm>
                  <a:custGeom>
                    <a:avLst/>
                    <a:gdLst>
                      <a:gd name="T0" fmla="*/ 0 w 1560"/>
                      <a:gd name="T1" fmla="*/ 40 h 280"/>
                      <a:gd name="T2" fmla="*/ 40 w 1560"/>
                      <a:gd name="T3" fmla="*/ 0 h 280"/>
                      <a:gd name="T4" fmla="*/ 1400 w 1560"/>
                      <a:gd name="T5" fmla="*/ 0 h 280"/>
                      <a:gd name="T6" fmla="*/ 1560 w 1560"/>
                      <a:gd name="T7" fmla="*/ 140 h 280"/>
                      <a:gd name="T8" fmla="*/ 1400 w 1560"/>
                      <a:gd name="T9" fmla="*/ 280 h 280"/>
                      <a:gd name="T10" fmla="*/ 40 w 1560"/>
                      <a:gd name="T11" fmla="*/ 280 h 280"/>
                      <a:gd name="T12" fmla="*/ 0 w 1560"/>
                      <a:gd name="T13" fmla="*/ 240 h 280"/>
                      <a:gd name="T14" fmla="*/ 0 w 156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6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1400" y="0"/>
                        </a:lnTo>
                        <a:lnTo>
                          <a:pt x="1560" y="140"/>
                        </a:lnTo>
                        <a:lnTo>
                          <a:pt x="140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5" name="Freeform 55">
                    <a:extLst>
                      <a:ext uri="{FF2B5EF4-FFF2-40B4-BE49-F238E27FC236}">
                        <a16:creationId xmlns:a16="http://schemas.microsoft.com/office/drawing/2014/main" id="{7EE29F58-5829-4AA3-A2C1-3B696C33DA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" y="1109"/>
                    <a:ext cx="888" cy="43"/>
                  </a:xfrm>
                  <a:custGeom>
                    <a:avLst/>
                    <a:gdLst>
                      <a:gd name="T0" fmla="*/ 0 w 7240"/>
                      <a:gd name="T1" fmla="*/ 40 h 280"/>
                      <a:gd name="T2" fmla="*/ 40 w 7240"/>
                      <a:gd name="T3" fmla="*/ 0 h 280"/>
                      <a:gd name="T4" fmla="*/ 7080 w 7240"/>
                      <a:gd name="T5" fmla="*/ 0 h 280"/>
                      <a:gd name="T6" fmla="*/ 7240 w 7240"/>
                      <a:gd name="T7" fmla="*/ 140 h 280"/>
                      <a:gd name="T8" fmla="*/ 7080 w 7240"/>
                      <a:gd name="T9" fmla="*/ 280 h 280"/>
                      <a:gd name="T10" fmla="*/ 40 w 7240"/>
                      <a:gd name="T11" fmla="*/ 280 h 280"/>
                      <a:gd name="T12" fmla="*/ 0 w 7240"/>
                      <a:gd name="T13" fmla="*/ 240 h 280"/>
                      <a:gd name="T14" fmla="*/ 0 w 72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2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7080" y="0"/>
                        </a:lnTo>
                        <a:lnTo>
                          <a:pt x="7240" y="140"/>
                        </a:lnTo>
                        <a:lnTo>
                          <a:pt x="70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6" name="Freeform 56">
                    <a:extLst>
                      <a:ext uri="{FF2B5EF4-FFF2-40B4-BE49-F238E27FC236}">
                        <a16:creationId xmlns:a16="http://schemas.microsoft.com/office/drawing/2014/main" id="{9FF5F3D0-9CEE-4F78-B36E-0385A24907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" y="1109"/>
                    <a:ext cx="888" cy="43"/>
                  </a:xfrm>
                  <a:custGeom>
                    <a:avLst/>
                    <a:gdLst>
                      <a:gd name="T0" fmla="*/ 0 w 7240"/>
                      <a:gd name="T1" fmla="*/ 40 h 280"/>
                      <a:gd name="T2" fmla="*/ 40 w 7240"/>
                      <a:gd name="T3" fmla="*/ 0 h 280"/>
                      <a:gd name="T4" fmla="*/ 7080 w 7240"/>
                      <a:gd name="T5" fmla="*/ 0 h 280"/>
                      <a:gd name="T6" fmla="*/ 7240 w 7240"/>
                      <a:gd name="T7" fmla="*/ 140 h 280"/>
                      <a:gd name="T8" fmla="*/ 7080 w 7240"/>
                      <a:gd name="T9" fmla="*/ 280 h 280"/>
                      <a:gd name="T10" fmla="*/ 40 w 7240"/>
                      <a:gd name="T11" fmla="*/ 280 h 280"/>
                      <a:gd name="T12" fmla="*/ 0 w 7240"/>
                      <a:gd name="T13" fmla="*/ 240 h 280"/>
                      <a:gd name="T14" fmla="*/ 0 w 72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2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7080" y="0"/>
                        </a:lnTo>
                        <a:lnTo>
                          <a:pt x="7240" y="140"/>
                        </a:lnTo>
                        <a:lnTo>
                          <a:pt x="70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5A28"/>
                  </a:solidFill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7" name="Freeform 57">
                    <a:extLst>
                      <a:ext uri="{FF2B5EF4-FFF2-40B4-BE49-F238E27FC236}">
                        <a16:creationId xmlns:a16="http://schemas.microsoft.com/office/drawing/2014/main" id="{92DB42CC-6950-4760-A33A-BD818A3EF2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4" y="1110"/>
                    <a:ext cx="887" cy="44"/>
                  </a:xfrm>
                  <a:custGeom>
                    <a:avLst/>
                    <a:gdLst>
                      <a:gd name="T0" fmla="*/ 0 w 7240"/>
                      <a:gd name="T1" fmla="*/ 40 h 280"/>
                      <a:gd name="T2" fmla="*/ 40 w 7240"/>
                      <a:gd name="T3" fmla="*/ 0 h 280"/>
                      <a:gd name="T4" fmla="*/ 7080 w 7240"/>
                      <a:gd name="T5" fmla="*/ 0 h 280"/>
                      <a:gd name="T6" fmla="*/ 7240 w 7240"/>
                      <a:gd name="T7" fmla="*/ 140 h 280"/>
                      <a:gd name="T8" fmla="*/ 7080 w 7240"/>
                      <a:gd name="T9" fmla="*/ 280 h 280"/>
                      <a:gd name="T10" fmla="*/ 40 w 7240"/>
                      <a:gd name="T11" fmla="*/ 280 h 280"/>
                      <a:gd name="T12" fmla="*/ 0 w 7240"/>
                      <a:gd name="T13" fmla="*/ 240 h 280"/>
                      <a:gd name="T14" fmla="*/ 0 w 7240"/>
                      <a:gd name="T15" fmla="*/ 4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240" h="280">
                        <a:moveTo>
                          <a:pt x="0" y="40"/>
                        </a:moveTo>
                        <a:lnTo>
                          <a:pt x="40" y="0"/>
                        </a:lnTo>
                        <a:lnTo>
                          <a:pt x="7080" y="0"/>
                        </a:lnTo>
                        <a:lnTo>
                          <a:pt x="7240" y="140"/>
                        </a:lnTo>
                        <a:lnTo>
                          <a:pt x="7080" y="280"/>
                        </a:lnTo>
                        <a:lnTo>
                          <a:pt x="40" y="280"/>
                        </a:lnTo>
                        <a:lnTo>
                          <a:pt x="0" y="24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3C0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8" name="Rectangle 58">
                    <a:extLst>
                      <a:ext uri="{FF2B5EF4-FFF2-40B4-BE49-F238E27FC236}">
                        <a16:creationId xmlns:a16="http://schemas.microsoft.com/office/drawing/2014/main" id="{1B781DEE-104F-41AD-942D-4E17A8CD88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0" y="1107"/>
                    <a:ext cx="449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replicase protein</a:t>
                    </a:r>
                  </a:p>
                </p:txBody>
              </p:sp>
              <p:sp>
                <p:nvSpPr>
                  <p:cNvPr id="59" name="Line 59">
                    <a:extLst>
                      <a:ext uri="{FF2B5EF4-FFF2-40B4-BE49-F238E27FC236}">
                        <a16:creationId xmlns:a16="http://schemas.microsoft.com/office/drawing/2014/main" id="{A7F5D6C6-A06D-4669-A2B5-3FD4C975C6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91" y="965"/>
                    <a:ext cx="0" cy="198"/>
                  </a:xfrm>
                  <a:prstGeom prst="line">
                    <a:avLst/>
                  </a:prstGeom>
                  <a:noFill/>
                  <a:ln w="11113" cap="sq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0" name="Line 60">
                    <a:extLst>
                      <a:ext uri="{FF2B5EF4-FFF2-40B4-BE49-F238E27FC236}">
                        <a16:creationId xmlns:a16="http://schemas.microsoft.com/office/drawing/2014/main" id="{DD5C318F-3D4B-48F9-BB02-A7F0A6DCC3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91" y="965"/>
                    <a:ext cx="0" cy="198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77777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1" name="Line 61">
                    <a:extLst>
                      <a:ext uri="{FF2B5EF4-FFF2-40B4-BE49-F238E27FC236}">
                        <a16:creationId xmlns:a16="http://schemas.microsoft.com/office/drawing/2014/main" id="{3538FAF8-3F9C-4556-B1FF-76E506E3FF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5" y="1076"/>
                    <a:ext cx="89" cy="0"/>
                  </a:xfrm>
                  <a:prstGeom prst="line">
                    <a:avLst/>
                  </a:prstGeom>
                  <a:noFill/>
                  <a:ln w="11113" cap="sq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2" name="Line 62">
                    <a:extLst>
                      <a:ext uri="{FF2B5EF4-FFF2-40B4-BE49-F238E27FC236}">
                        <a16:creationId xmlns:a16="http://schemas.microsoft.com/office/drawing/2014/main" id="{A72E8469-A052-4445-82A6-A96EE638003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5" y="1076"/>
                    <a:ext cx="81" cy="0"/>
                  </a:xfrm>
                  <a:prstGeom prst="line">
                    <a:avLst/>
                  </a:prstGeom>
                  <a:noFill/>
                  <a:ln w="3175" cap="sq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3" name="Line 63">
                    <a:extLst>
                      <a:ext uri="{FF2B5EF4-FFF2-40B4-BE49-F238E27FC236}">
                        <a16:creationId xmlns:a16="http://schemas.microsoft.com/office/drawing/2014/main" id="{74B9A10C-F2A8-4F87-ACDC-7EB43DC895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6" y="1133"/>
                    <a:ext cx="4" cy="133"/>
                  </a:xfrm>
                  <a:prstGeom prst="line">
                    <a:avLst/>
                  </a:prstGeom>
                  <a:noFill/>
                  <a:ln w="11113" cap="sq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4" name="Line 64">
                    <a:extLst>
                      <a:ext uri="{FF2B5EF4-FFF2-40B4-BE49-F238E27FC236}">
                        <a16:creationId xmlns:a16="http://schemas.microsoft.com/office/drawing/2014/main" id="{24D764B4-4908-43BC-9119-261E480D04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80" y="1132"/>
                    <a:ext cx="0" cy="66"/>
                  </a:xfrm>
                  <a:prstGeom prst="line">
                    <a:avLst/>
                  </a:prstGeom>
                  <a:noFill/>
                  <a:ln w="3175" cap="sq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5" name="Line 65">
                    <a:extLst>
                      <a:ext uri="{FF2B5EF4-FFF2-40B4-BE49-F238E27FC236}">
                        <a16:creationId xmlns:a16="http://schemas.microsoft.com/office/drawing/2014/main" id="{7E5D738F-EEAD-40B4-9B5F-0CB992BBB7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08" y="1132"/>
                    <a:ext cx="0" cy="31"/>
                  </a:xfrm>
                  <a:prstGeom prst="line">
                    <a:avLst/>
                  </a:prstGeom>
                  <a:noFill/>
                  <a:ln w="11113" cap="sq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6" name="Line 66">
                    <a:extLst>
                      <a:ext uri="{FF2B5EF4-FFF2-40B4-BE49-F238E27FC236}">
                        <a16:creationId xmlns:a16="http://schemas.microsoft.com/office/drawing/2014/main" id="{A8ADE67D-7B06-4689-A2F4-99301C81D3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08" y="1132"/>
                    <a:ext cx="0" cy="50"/>
                  </a:xfrm>
                  <a:prstGeom prst="line">
                    <a:avLst/>
                  </a:prstGeom>
                  <a:noFill/>
                  <a:ln w="3175" cap="sq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8" name="Rectangle 68">
                    <a:extLst>
                      <a:ext uri="{FF2B5EF4-FFF2-40B4-BE49-F238E27FC236}">
                        <a16:creationId xmlns:a16="http://schemas.microsoft.com/office/drawing/2014/main" id="{7FE16456-84F7-4D6D-9567-B95C321CDD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47" y="1165"/>
                    <a:ext cx="174" cy="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5ʹ UTR</a:t>
                    </a:r>
                  </a:p>
                </p:txBody>
              </p:sp>
              <p:sp>
                <p:nvSpPr>
                  <p:cNvPr id="70" name="Rectangle 70">
                    <a:extLst>
                      <a:ext uri="{FF2B5EF4-FFF2-40B4-BE49-F238E27FC236}">
                        <a16:creationId xmlns:a16="http://schemas.microsoft.com/office/drawing/2014/main" id="{0BB64549-7031-4BA8-9B05-FF03062975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74" y="1056"/>
                    <a:ext cx="779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accessory movement protein</a:t>
                    </a:r>
                  </a:p>
                </p:txBody>
              </p:sp>
              <p:sp>
                <p:nvSpPr>
                  <p:cNvPr id="72" name="Rectangle 72">
                    <a:extLst>
                      <a:ext uri="{FF2B5EF4-FFF2-40B4-BE49-F238E27FC236}">
                        <a16:creationId xmlns:a16="http://schemas.microsoft.com/office/drawing/2014/main" id="{1AD701FF-EBBD-454E-826A-0FFDFC273B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0" y="1194"/>
                    <a:ext cx="552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movement protein 2</a:t>
                    </a:r>
                  </a:p>
                </p:txBody>
              </p:sp>
              <p:sp>
                <p:nvSpPr>
                  <p:cNvPr id="74" name="Rectangle 74">
                    <a:extLst>
                      <a:ext uri="{FF2B5EF4-FFF2-40B4-BE49-F238E27FC236}">
                        <a16:creationId xmlns:a16="http://schemas.microsoft.com/office/drawing/2014/main" id="{558B2C28-39C7-401D-BDA2-7CEA21C1E3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1177"/>
                    <a:ext cx="552" cy="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movement protein 1</a:t>
                    </a:r>
                  </a:p>
                </p:txBody>
              </p:sp>
              <p:sp>
                <p:nvSpPr>
                  <p:cNvPr id="75" name="Rectangle 75">
                    <a:extLst>
                      <a:ext uri="{FF2B5EF4-FFF2-40B4-BE49-F238E27FC236}">
                        <a16:creationId xmlns:a16="http://schemas.microsoft.com/office/drawing/2014/main" id="{8FAC3B2A-1A63-4219-8CBB-4767F70B91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68" y="893"/>
                    <a:ext cx="28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76" name="Line 76">
                    <a:extLst>
                      <a:ext uri="{FF2B5EF4-FFF2-40B4-BE49-F238E27FC236}">
                        <a16:creationId xmlns:a16="http://schemas.microsoft.com/office/drawing/2014/main" id="{0CA27481-12B1-4424-96F0-89B928929D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72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7" name="Rectangle 77">
                    <a:extLst>
                      <a:ext uri="{FF2B5EF4-FFF2-40B4-BE49-F238E27FC236}">
                        <a16:creationId xmlns:a16="http://schemas.microsoft.com/office/drawing/2014/main" id="{18CC70FD-1C0F-4593-8FE3-406BFAB9CC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893"/>
                    <a:ext cx="85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200</a:t>
                    </a:r>
                  </a:p>
                </p:txBody>
              </p:sp>
              <p:sp>
                <p:nvSpPr>
                  <p:cNvPr id="78" name="Line 78">
                    <a:extLst>
                      <a:ext uri="{FF2B5EF4-FFF2-40B4-BE49-F238E27FC236}">
                        <a16:creationId xmlns:a16="http://schemas.microsoft.com/office/drawing/2014/main" id="{9D3ADA96-9006-46FE-956E-69215C1EE1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48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9" name="Rectangle 79">
                    <a:extLst>
                      <a:ext uri="{FF2B5EF4-FFF2-40B4-BE49-F238E27FC236}">
                        <a16:creationId xmlns:a16="http://schemas.microsoft.com/office/drawing/2014/main" id="{245D0F0C-29E0-454E-B1D2-C1A8D95019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07" y="893"/>
                    <a:ext cx="85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400</a:t>
                    </a:r>
                  </a:p>
                </p:txBody>
              </p:sp>
              <p:sp>
                <p:nvSpPr>
                  <p:cNvPr id="80" name="Line 80">
                    <a:extLst>
                      <a:ext uri="{FF2B5EF4-FFF2-40B4-BE49-F238E27FC236}">
                        <a16:creationId xmlns:a16="http://schemas.microsoft.com/office/drawing/2014/main" id="{201AFF33-17D6-4743-A8B7-E531F8294A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25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1" name="Rectangle 81">
                    <a:extLst>
                      <a:ext uri="{FF2B5EF4-FFF2-40B4-BE49-F238E27FC236}">
                        <a16:creationId xmlns:a16="http://schemas.microsoft.com/office/drawing/2014/main" id="{7A3E5F45-6F86-4EC5-B459-55DC1A8B5E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86" y="893"/>
                    <a:ext cx="85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600</a:t>
                    </a:r>
                  </a:p>
                </p:txBody>
              </p:sp>
              <p:sp>
                <p:nvSpPr>
                  <p:cNvPr id="82" name="Line 82">
                    <a:extLst>
                      <a:ext uri="{FF2B5EF4-FFF2-40B4-BE49-F238E27FC236}">
                        <a16:creationId xmlns:a16="http://schemas.microsoft.com/office/drawing/2014/main" id="{303C814A-4C31-4E07-A8F8-03B86E9BA1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04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3" name="Rectangle 83">
                    <a:extLst>
                      <a:ext uri="{FF2B5EF4-FFF2-40B4-BE49-F238E27FC236}">
                        <a16:creationId xmlns:a16="http://schemas.microsoft.com/office/drawing/2014/main" id="{70C4DE19-8C4D-4916-83B2-AA4A0AFC55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62" y="893"/>
                    <a:ext cx="85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800</a:t>
                    </a:r>
                  </a:p>
                </p:txBody>
              </p:sp>
              <p:sp>
                <p:nvSpPr>
                  <p:cNvPr id="84" name="Line 84">
                    <a:extLst>
                      <a:ext uri="{FF2B5EF4-FFF2-40B4-BE49-F238E27FC236}">
                        <a16:creationId xmlns:a16="http://schemas.microsoft.com/office/drawing/2014/main" id="{9A9F53F2-22F5-4D7F-8F0D-1C904A2AEB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80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5" name="Rectangle 85">
                    <a:extLst>
                      <a:ext uri="{FF2B5EF4-FFF2-40B4-BE49-F238E27FC236}">
                        <a16:creationId xmlns:a16="http://schemas.microsoft.com/office/drawing/2014/main" id="{8D26DA92-76B6-4343-9662-2689FCC60F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29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1,000</a:t>
                    </a:r>
                  </a:p>
                </p:txBody>
              </p:sp>
              <p:sp>
                <p:nvSpPr>
                  <p:cNvPr id="86" name="Line 86">
                    <a:extLst>
                      <a:ext uri="{FF2B5EF4-FFF2-40B4-BE49-F238E27FC236}">
                        <a16:creationId xmlns:a16="http://schemas.microsoft.com/office/drawing/2014/main" id="{151ADFD7-FA51-421E-9ABA-A208D10775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357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7" name="Rectangle 87">
                    <a:extLst>
                      <a:ext uri="{FF2B5EF4-FFF2-40B4-BE49-F238E27FC236}">
                        <a16:creationId xmlns:a16="http://schemas.microsoft.com/office/drawing/2014/main" id="{E6E60AA3-279B-4A43-836C-4498AB91FE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05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1,200</a:t>
                    </a:r>
                  </a:p>
                </p:txBody>
              </p:sp>
              <p:sp>
                <p:nvSpPr>
                  <p:cNvPr id="88" name="Line 88">
                    <a:extLst>
                      <a:ext uri="{FF2B5EF4-FFF2-40B4-BE49-F238E27FC236}">
                        <a16:creationId xmlns:a16="http://schemas.microsoft.com/office/drawing/2014/main" id="{323D3575-09A4-409E-A4D0-7F2A2C22BA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4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9" name="Rectangle 89">
                    <a:extLst>
                      <a:ext uri="{FF2B5EF4-FFF2-40B4-BE49-F238E27FC236}">
                        <a16:creationId xmlns:a16="http://schemas.microsoft.com/office/drawing/2014/main" id="{67EB6170-54A8-4439-ABAE-B68E472EC2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1,400</a:t>
                    </a:r>
                  </a:p>
                </p:txBody>
              </p:sp>
              <p:sp>
                <p:nvSpPr>
                  <p:cNvPr id="90" name="Line 90">
                    <a:extLst>
                      <a:ext uri="{FF2B5EF4-FFF2-40B4-BE49-F238E27FC236}">
                        <a16:creationId xmlns:a16="http://schemas.microsoft.com/office/drawing/2014/main" id="{8D0DDA57-131F-436C-9235-28CF837885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13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1" name="Rectangle 91">
                    <a:extLst>
                      <a:ext uri="{FF2B5EF4-FFF2-40B4-BE49-F238E27FC236}">
                        <a16:creationId xmlns:a16="http://schemas.microsoft.com/office/drawing/2014/main" id="{CE9A1633-01B6-451D-A128-670685710B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61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1,600</a:t>
                    </a:r>
                  </a:p>
                </p:txBody>
              </p:sp>
              <p:sp>
                <p:nvSpPr>
                  <p:cNvPr id="92" name="Line 92">
                    <a:extLst>
                      <a:ext uri="{FF2B5EF4-FFF2-40B4-BE49-F238E27FC236}">
                        <a16:creationId xmlns:a16="http://schemas.microsoft.com/office/drawing/2014/main" id="{240091C1-5ECE-4C16-B491-70F2B218AF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889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3" name="Rectangle 93">
                    <a:extLst>
                      <a:ext uri="{FF2B5EF4-FFF2-40B4-BE49-F238E27FC236}">
                        <a16:creationId xmlns:a16="http://schemas.microsoft.com/office/drawing/2014/main" id="{6826E872-45BF-48E0-930D-AF9FFF89750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1,800</a:t>
                    </a:r>
                  </a:p>
                </p:txBody>
              </p:sp>
              <p:sp>
                <p:nvSpPr>
                  <p:cNvPr id="94" name="Line 94">
                    <a:extLst>
                      <a:ext uri="{FF2B5EF4-FFF2-40B4-BE49-F238E27FC236}">
                        <a16:creationId xmlns:a16="http://schemas.microsoft.com/office/drawing/2014/main" id="{65B75166-0A29-45C0-B005-1C792E13B7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66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5" name="Rectangle 95">
                    <a:extLst>
                      <a:ext uri="{FF2B5EF4-FFF2-40B4-BE49-F238E27FC236}">
                        <a16:creationId xmlns:a16="http://schemas.microsoft.com/office/drawing/2014/main" id="{702E6A94-CE61-4F56-AB21-09903D8498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14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2,000</a:t>
                    </a:r>
                  </a:p>
                </p:txBody>
              </p:sp>
              <p:sp>
                <p:nvSpPr>
                  <p:cNvPr id="96" name="Line 96">
                    <a:extLst>
                      <a:ext uri="{FF2B5EF4-FFF2-40B4-BE49-F238E27FC236}">
                        <a16:creationId xmlns:a16="http://schemas.microsoft.com/office/drawing/2014/main" id="{7F00030F-A6E4-4517-9E92-90E5A20221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242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7" name="Rectangle 97">
                    <a:extLst>
                      <a:ext uri="{FF2B5EF4-FFF2-40B4-BE49-F238E27FC236}">
                        <a16:creationId xmlns:a16="http://schemas.microsoft.com/office/drawing/2014/main" id="{3E7D1FDA-A9F9-4BA9-A686-BDC1113851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3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2,200</a:t>
                    </a:r>
                  </a:p>
                </p:txBody>
              </p:sp>
              <p:sp>
                <p:nvSpPr>
                  <p:cNvPr id="98" name="Line 98">
                    <a:extLst>
                      <a:ext uri="{FF2B5EF4-FFF2-40B4-BE49-F238E27FC236}">
                        <a16:creationId xmlns:a16="http://schemas.microsoft.com/office/drawing/2014/main" id="{8F466E00-2DF3-4249-8D2C-2253858548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21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9" name="Rectangle 99">
                    <a:extLst>
                      <a:ext uri="{FF2B5EF4-FFF2-40B4-BE49-F238E27FC236}">
                        <a16:creationId xmlns:a16="http://schemas.microsoft.com/office/drawing/2014/main" id="{C62409AA-8733-4AE8-A049-428720A5AE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69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2,400</a:t>
                    </a:r>
                  </a:p>
                </p:txBody>
              </p:sp>
              <p:sp>
                <p:nvSpPr>
                  <p:cNvPr id="100" name="Line 100">
                    <a:extLst>
                      <a:ext uri="{FF2B5EF4-FFF2-40B4-BE49-F238E27FC236}">
                        <a16:creationId xmlns:a16="http://schemas.microsoft.com/office/drawing/2014/main" id="{C5AA353E-2B65-4B29-B406-9CDD1B2EA0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598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1" name="Rectangle 101">
                    <a:extLst>
                      <a:ext uri="{FF2B5EF4-FFF2-40B4-BE49-F238E27FC236}">
                        <a16:creationId xmlns:a16="http://schemas.microsoft.com/office/drawing/2014/main" id="{59940902-C86A-425C-86A1-D0AAB31AAF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6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2,600</a:t>
                    </a:r>
                  </a:p>
                </p:txBody>
              </p:sp>
              <p:sp>
                <p:nvSpPr>
                  <p:cNvPr id="102" name="Line 102">
                    <a:extLst>
                      <a:ext uri="{FF2B5EF4-FFF2-40B4-BE49-F238E27FC236}">
                        <a16:creationId xmlns:a16="http://schemas.microsoft.com/office/drawing/2014/main" id="{771E6C3B-B388-4243-8A74-F18D3DC66B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74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3" name="Rectangle 103">
                    <a:extLst>
                      <a:ext uri="{FF2B5EF4-FFF2-40B4-BE49-F238E27FC236}">
                        <a16:creationId xmlns:a16="http://schemas.microsoft.com/office/drawing/2014/main" id="{1551BC58-24DA-416F-A326-883FD839D8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2,800</a:t>
                    </a:r>
                  </a:p>
                </p:txBody>
              </p:sp>
              <p:sp>
                <p:nvSpPr>
                  <p:cNvPr id="104" name="Line 104">
                    <a:extLst>
                      <a:ext uri="{FF2B5EF4-FFF2-40B4-BE49-F238E27FC236}">
                        <a16:creationId xmlns:a16="http://schemas.microsoft.com/office/drawing/2014/main" id="{218A823E-4024-48E7-A839-DBFB4C34CC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51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5" name="Rectangle 105">
                    <a:extLst>
                      <a:ext uri="{FF2B5EF4-FFF2-40B4-BE49-F238E27FC236}">
                        <a16:creationId xmlns:a16="http://schemas.microsoft.com/office/drawing/2014/main" id="{A99D0F96-0D83-4B5C-A007-AD95E01359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02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3,000</a:t>
                    </a:r>
                  </a:p>
                </p:txBody>
              </p:sp>
              <p:sp>
                <p:nvSpPr>
                  <p:cNvPr id="106" name="Line 106">
                    <a:extLst>
                      <a:ext uri="{FF2B5EF4-FFF2-40B4-BE49-F238E27FC236}">
                        <a16:creationId xmlns:a16="http://schemas.microsoft.com/office/drawing/2014/main" id="{020131DD-6649-4461-A49F-BF7CD1D49C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30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7" name="Rectangle 107">
                    <a:extLst>
                      <a:ext uri="{FF2B5EF4-FFF2-40B4-BE49-F238E27FC236}">
                        <a16:creationId xmlns:a16="http://schemas.microsoft.com/office/drawing/2014/main" id="{4A2CE50C-9E2A-425A-86DC-3ECBE5480E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3,200</a:t>
                    </a:r>
                  </a:p>
                </p:txBody>
              </p:sp>
              <p:sp>
                <p:nvSpPr>
                  <p:cNvPr id="108" name="Line 108">
                    <a:extLst>
                      <a:ext uri="{FF2B5EF4-FFF2-40B4-BE49-F238E27FC236}">
                        <a16:creationId xmlns:a16="http://schemas.microsoft.com/office/drawing/2014/main" id="{769CB61B-F785-47A2-9EC8-780A76D0D8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06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9" name="Rectangle 109">
                    <a:extLst>
                      <a:ext uri="{FF2B5EF4-FFF2-40B4-BE49-F238E27FC236}">
                        <a16:creationId xmlns:a16="http://schemas.microsoft.com/office/drawing/2014/main" id="{D249A463-85CB-4832-B18B-7F9AFCB40E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55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3,400</a:t>
                    </a:r>
                  </a:p>
                </p:txBody>
              </p:sp>
              <p:sp>
                <p:nvSpPr>
                  <p:cNvPr id="110" name="Line 110">
                    <a:extLst>
                      <a:ext uri="{FF2B5EF4-FFF2-40B4-BE49-F238E27FC236}">
                        <a16:creationId xmlns:a16="http://schemas.microsoft.com/office/drawing/2014/main" id="{2115F6E3-6753-4B31-8849-E4DB990257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3" y="931"/>
                    <a:ext cx="0" cy="6"/>
                  </a:xfrm>
                  <a:prstGeom prst="line">
                    <a:avLst/>
                  </a:prstGeom>
                  <a:noFill/>
                  <a:ln w="3175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1" name="Rectangle 111">
                    <a:extLst>
                      <a:ext uri="{FF2B5EF4-FFF2-40B4-BE49-F238E27FC236}">
                        <a16:creationId xmlns:a16="http://schemas.microsoft.com/office/drawing/2014/main" id="{622C9DC4-200E-4100-B73F-CD161390E4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31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3,600</a:t>
                    </a:r>
                  </a:p>
                </p:txBody>
              </p:sp>
              <p:sp>
                <p:nvSpPr>
                  <p:cNvPr id="112" name="Line 112">
                    <a:extLst>
                      <a:ext uri="{FF2B5EF4-FFF2-40B4-BE49-F238E27FC236}">
                        <a16:creationId xmlns:a16="http://schemas.microsoft.com/office/drawing/2014/main" id="{FF515C14-6333-4202-B96A-A501A27CA6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59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3" name="Rectangle 113">
                    <a:extLst>
                      <a:ext uri="{FF2B5EF4-FFF2-40B4-BE49-F238E27FC236}">
                        <a16:creationId xmlns:a16="http://schemas.microsoft.com/office/drawing/2014/main" id="{5819E2FD-536B-44F8-BD1F-CA5DEA1E30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810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3,800</a:t>
                    </a:r>
                  </a:p>
                </p:txBody>
              </p:sp>
              <p:sp>
                <p:nvSpPr>
                  <p:cNvPr id="114" name="Line 114">
                    <a:extLst>
                      <a:ext uri="{FF2B5EF4-FFF2-40B4-BE49-F238E27FC236}">
                        <a16:creationId xmlns:a16="http://schemas.microsoft.com/office/drawing/2014/main" id="{DC481664-F883-4DB3-BB48-4BB23EE044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38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5" name="Rectangle 115">
                    <a:extLst>
                      <a:ext uri="{FF2B5EF4-FFF2-40B4-BE49-F238E27FC236}">
                        <a16:creationId xmlns:a16="http://schemas.microsoft.com/office/drawing/2014/main" id="{F14EF5F2-713E-4040-886C-894CDDBC45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06" y="893"/>
                    <a:ext cx="127" cy="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000" b="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4,047</a:t>
                    </a:r>
                  </a:p>
                </p:txBody>
              </p:sp>
              <p:sp>
                <p:nvSpPr>
                  <p:cNvPr id="116" name="Line 116">
                    <a:extLst>
                      <a:ext uri="{FF2B5EF4-FFF2-40B4-BE49-F238E27FC236}">
                        <a16:creationId xmlns:a16="http://schemas.microsoft.com/office/drawing/2014/main" id="{9C5B84C6-82FC-4999-80FA-E96F55EAAA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7" y="931"/>
                    <a:ext cx="0" cy="6"/>
                  </a:xfrm>
                  <a:prstGeom prst="line">
                    <a:avLst/>
                  </a:prstGeom>
                  <a:noFill/>
                  <a:ln w="4763" cap="sq">
                    <a:solidFill>
                      <a:srgbClr val="40404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 sz="12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83494AA9-E612-4EB7-A834-DBF1184FC1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77682" y="830263"/>
                  <a:ext cx="0" cy="714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4" name="Straight Arrow Connector 1093">
                  <a:extLst>
                    <a:ext uri="{FF2B5EF4-FFF2-40B4-BE49-F238E27FC236}">
                      <a16:creationId xmlns:a16="http://schemas.microsoft.com/office/drawing/2014/main" id="{B6FC2954-925A-491B-90CD-EEFC92B7E4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03070" y="867411"/>
                  <a:ext cx="203200" cy="0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Rectangle 18">
                <a:extLst>
                  <a:ext uri="{FF2B5EF4-FFF2-40B4-BE49-F238E27FC236}">
                    <a16:creationId xmlns:a16="http://schemas.microsoft.com/office/drawing/2014/main" id="{17778AAB-6B4F-42A2-8262-312D117A8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9374" y="828759"/>
                <a:ext cx="367765" cy="60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ORF1-RT</a:t>
                </a:r>
              </a:p>
            </p:txBody>
          </p:sp>
        </p:grpSp>
        <p:sp>
          <p:nvSpPr>
            <p:cNvPr id="1105" name="TextBox 1104">
              <a:extLst>
                <a:ext uri="{FF2B5EF4-FFF2-40B4-BE49-F238E27FC236}">
                  <a16:creationId xmlns:a16="http://schemas.microsoft.com/office/drawing/2014/main" id="{76DD6CD6-9B82-436F-9D58-FA47FA91CFA6}"/>
                </a:ext>
              </a:extLst>
            </p:cNvPr>
            <p:cNvSpPr txBox="1"/>
            <p:nvPr/>
          </p:nvSpPr>
          <p:spPr>
            <a:xfrm>
              <a:off x="2294508" y="725039"/>
              <a:ext cx="762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20057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UQ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51247A"/>
      </a:hlink>
      <a:folHlink>
        <a:srgbClr val="51247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5F5F5"/>
        </a:solidFill>
        <a:ln w="7938" cap="rnd">
          <a:noFill/>
          <a:prstDash val="solid"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Theme1" id="{0C39CEFA-945F-4EFA-AB20-05556FB7862B}" vid="{7DD485DE-BE30-4C08-AEA1-04081CD459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25312</TotalTime>
  <Words>51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Theme1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Nga Tran</dc:creator>
  <cp:lastModifiedBy>Nga Tran</cp:lastModifiedBy>
  <cp:revision>381</cp:revision>
  <dcterms:created xsi:type="dcterms:W3CDTF">2021-02-06T02:07:45Z</dcterms:created>
  <dcterms:modified xsi:type="dcterms:W3CDTF">2021-12-08T00:15:44Z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2021-11-29T22:57:20Z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ab725d87-4e92-4521-8a6c-faa3cb3f315c</vt:lpwstr>
  </property>
  <property fmtid="{D5CDD505-2E9C-101B-9397-08002B2CF9AE}" pid="8" name="MSIP_Label_0f488380-630a-4f55-a077-a19445e3f360_ContentBits">
    <vt:lpwstr>0</vt:lpwstr>
  </property>
</Properties>
</file>